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M Sans Bold" charset="1" panose="00000000000000000000"/>
      <p:regular r:id="rId22"/>
    </p:embeddedFont>
    <p:embeddedFont>
      <p:font typeface="Open Sauce Bold" charset="1" panose="00000800000000000000"/>
      <p:regular r:id="rId23"/>
    </p:embeddedFont>
    <p:embeddedFont>
      <p:font typeface="Open Sauce" charset="1" panose="00000500000000000000"/>
      <p:regular r:id="rId24"/>
    </p:embeddedFont>
    <p:embeddedFont>
      <p:font typeface="DM Sans" charset="1" panose="00000000000000000000"/>
      <p:regular r:id="rId25"/>
    </p:embeddedFont>
    <p:embeddedFont>
      <p:font typeface="Montserrat Bold" charset="1" panose="000008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TT Norms Bold" charset="1" panose="02000803030000020004"/>
      <p:regular r:id="rId29"/>
    </p:embeddedFont>
    <p:embeddedFont>
      <p:font typeface="TT Norms" charset="1" panose="020005030300000200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jpeg" Type="http://schemas.openxmlformats.org/officeDocument/2006/relationships/image"/><Relationship Id="rId12" Target="../media/image47.png" Type="http://schemas.openxmlformats.org/officeDocument/2006/relationships/image"/><Relationship Id="rId13" Target="../media/image48.png" Type="http://schemas.openxmlformats.org/officeDocument/2006/relationships/image"/><Relationship Id="rId14" Target="../media/image49.png" Type="http://schemas.openxmlformats.org/officeDocument/2006/relationships/image"/><Relationship Id="rId15" Target="../media/image50.png" Type="http://schemas.openxmlformats.org/officeDocument/2006/relationships/image"/><Relationship Id="rId16" Target="../media/image51.png" Type="http://schemas.openxmlformats.org/officeDocument/2006/relationships/image"/><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5400000">
            <a:off x="5986133" y="1107636"/>
            <a:ext cx="19970002" cy="9914866"/>
            <a:chOff x="0" y="0"/>
            <a:chExt cx="1557574" cy="773317"/>
          </a:xfrm>
        </p:grpSpPr>
        <p:sp>
          <p:nvSpPr>
            <p:cNvPr name="Freeform 3" id="3"/>
            <p:cNvSpPr/>
            <p:nvPr/>
          </p:nvSpPr>
          <p:spPr>
            <a:xfrm flipH="false" flipV="false" rot="0">
              <a:off x="17653" y="0"/>
              <a:ext cx="1522267" cy="763314"/>
            </a:xfrm>
            <a:custGeom>
              <a:avLst/>
              <a:gdLst/>
              <a:ahLst/>
              <a:cxnLst/>
              <a:rect r="r" b="b" t="t" l="l"/>
              <a:pathLst>
                <a:path h="763314" w="1522267">
                  <a:moveTo>
                    <a:pt x="783692" y="750917"/>
                  </a:moveTo>
                  <a:lnTo>
                    <a:pt x="1517363" y="22399"/>
                  </a:lnTo>
                  <a:cubicBezTo>
                    <a:pt x="1521129" y="18659"/>
                    <a:pt x="1522267" y="13017"/>
                    <a:pt x="1520245" y="8109"/>
                  </a:cubicBezTo>
                  <a:cubicBezTo>
                    <a:pt x="1518222" y="3202"/>
                    <a:pt x="1513439" y="0"/>
                    <a:pt x="1508131" y="0"/>
                  </a:cubicBezTo>
                  <a:lnTo>
                    <a:pt x="14137" y="0"/>
                  </a:lnTo>
                  <a:cubicBezTo>
                    <a:pt x="8829" y="0"/>
                    <a:pt x="4046" y="3202"/>
                    <a:pt x="2023" y="8109"/>
                  </a:cubicBezTo>
                  <a:cubicBezTo>
                    <a:pt x="0" y="13017"/>
                    <a:pt x="1138" y="18659"/>
                    <a:pt x="4905" y="22399"/>
                  </a:cubicBezTo>
                  <a:lnTo>
                    <a:pt x="738576" y="750917"/>
                  </a:lnTo>
                  <a:cubicBezTo>
                    <a:pt x="751060" y="763314"/>
                    <a:pt x="771208" y="763314"/>
                    <a:pt x="783692" y="750917"/>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7524185"/>
            <a:ext cx="19970002" cy="9914866"/>
            <a:chOff x="0" y="0"/>
            <a:chExt cx="1557574" cy="773317"/>
          </a:xfrm>
        </p:grpSpPr>
        <p:sp>
          <p:nvSpPr>
            <p:cNvPr name="Freeform 6" id="6"/>
            <p:cNvSpPr/>
            <p:nvPr/>
          </p:nvSpPr>
          <p:spPr>
            <a:xfrm flipH="false" flipV="false" rot="0">
              <a:off x="17653" y="0"/>
              <a:ext cx="1522267" cy="763314"/>
            </a:xfrm>
            <a:custGeom>
              <a:avLst/>
              <a:gdLst/>
              <a:ahLst/>
              <a:cxnLst/>
              <a:rect r="r" b="b" t="t" l="l"/>
              <a:pathLst>
                <a:path h="763314" w="1522267">
                  <a:moveTo>
                    <a:pt x="783692" y="750917"/>
                  </a:moveTo>
                  <a:lnTo>
                    <a:pt x="1517363" y="22399"/>
                  </a:lnTo>
                  <a:cubicBezTo>
                    <a:pt x="1521129" y="18659"/>
                    <a:pt x="1522267" y="13017"/>
                    <a:pt x="1520245" y="8109"/>
                  </a:cubicBezTo>
                  <a:cubicBezTo>
                    <a:pt x="1518222" y="3202"/>
                    <a:pt x="1513439" y="0"/>
                    <a:pt x="1508131" y="0"/>
                  </a:cubicBezTo>
                  <a:lnTo>
                    <a:pt x="14137" y="0"/>
                  </a:lnTo>
                  <a:cubicBezTo>
                    <a:pt x="8829" y="0"/>
                    <a:pt x="4046" y="3202"/>
                    <a:pt x="2023" y="8109"/>
                  </a:cubicBezTo>
                  <a:cubicBezTo>
                    <a:pt x="0" y="13017"/>
                    <a:pt x="1138" y="18659"/>
                    <a:pt x="4905" y="22399"/>
                  </a:cubicBezTo>
                  <a:lnTo>
                    <a:pt x="738576" y="750917"/>
                  </a:lnTo>
                  <a:cubicBezTo>
                    <a:pt x="751060" y="763314"/>
                    <a:pt x="771208" y="763314"/>
                    <a:pt x="783692" y="750917"/>
                  </a:cubicBezTo>
                  <a:close/>
                </a:path>
              </a:pathLst>
            </a:custGeom>
            <a:solidFill>
              <a:srgbClr val="3D8B7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760050" y="-6813160"/>
            <a:ext cx="18788758" cy="9328392"/>
            <a:chOff x="0" y="0"/>
            <a:chExt cx="1557574" cy="773317"/>
          </a:xfrm>
        </p:grpSpPr>
        <p:sp>
          <p:nvSpPr>
            <p:cNvPr name="Freeform 9" id="9"/>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ADB3B0"/>
            </a:solidFill>
          </p:spPr>
        </p:sp>
        <p:sp>
          <p:nvSpPr>
            <p:cNvPr name="TextBox 10" id="10"/>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18702" y="3676650"/>
            <a:ext cx="10729811" cy="3181350"/>
          </a:xfrm>
          <a:prstGeom prst="rect">
            <a:avLst/>
          </a:prstGeom>
        </p:spPr>
        <p:txBody>
          <a:bodyPr anchor="t" rtlCol="false" tIns="0" lIns="0" bIns="0" rIns="0">
            <a:spAutoFit/>
          </a:bodyPr>
          <a:lstStyle/>
          <a:p>
            <a:pPr algn="l">
              <a:lnSpc>
                <a:spcPts val="8100"/>
              </a:lnSpc>
            </a:pPr>
            <a:r>
              <a:rPr lang="en-US" sz="9000" b="true">
                <a:solidFill>
                  <a:srgbClr val="4E4F4F"/>
                </a:solidFill>
                <a:latin typeface="DM Sans Bold"/>
                <a:ea typeface="DM Sans Bold"/>
                <a:cs typeface="DM Sans Bold"/>
                <a:sym typeface="DM Sans Bold"/>
              </a:rPr>
              <a:t>OCR VE NER İLE FATURALARIN SINIFLANDIRILMASI</a:t>
            </a:r>
          </a:p>
        </p:txBody>
      </p:sp>
      <p:grpSp>
        <p:nvGrpSpPr>
          <p:cNvPr name="Group 12" id="12"/>
          <p:cNvGrpSpPr/>
          <p:nvPr/>
        </p:nvGrpSpPr>
        <p:grpSpPr>
          <a:xfrm rot="2700000">
            <a:off x="9886403" y="1707732"/>
            <a:ext cx="2254596" cy="2254596"/>
            <a:chOff x="0" y="0"/>
            <a:chExt cx="593803" cy="593803"/>
          </a:xfrm>
        </p:grpSpPr>
        <p:sp>
          <p:nvSpPr>
            <p:cNvPr name="Freeform 13" id="13"/>
            <p:cNvSpPr/>
            <p:nvPr/>
          </p:nvSpPr>
          <p:spPr>
            <a:xfrm flipH="false" flipV="false" rot="0">
              <a:off x="0" y="0"/>
              <a:ext cx="593803" cy="593803"/>
            </a:xfrm>
            <a:custGeom>
              <a:avLst/>
              <a:gdLst/>
              <a:ahLst/>
              <a:cxnLst/>
              <a:rect r="r" b="b" t="t" l="l"/>
              <a:pathLst>
                <a:path h="593803" w="593803">
                  <a:moveTo>
                    <a:pt x="161390" y="0"/>
                  </a:moveTo>
                  <a:lnTo>
                    <a:pt x="432413" y="0"/>
                  </a:lnTo>
                  <a:cubicBezTo>
                    <a:pt x="475216" y="0"/>
                    <a:pt x="516266" y="17004"/>
                    <a:pt x="546533" y="47270"/>
                  </a:cubicBezTo>
                  <a:cubicBezTo>
                    <a:pt x="576800" y="77537"/>
                    <a:pt x="593803" y="118587"/>
                    <a:pt x="593803" y="161390"/>
                  </a:cubicBezTo>
                  <a:lnTo>
                    <a:pt x="593803" y="432413"/>
                  </a:lnTo>
                  <a:cubicBezTo>
                    <a:pt x="593803" y="475216"/>
                    <a:pt x="576800" y="516266"/>
                    <a:pt x="546533" y="546533"/>
                  </a:cubicBezTo>
                  <a:cubicBezTo>
                    <a:pt x="516266" y="576800"/>
                    <a:pt x="475216" y="593803"/>
                    <a:pt x="432413" y="593803"/>
                  </a:cubicBezTo>
                  <a:lnTo>
                    <a:pt x="161390" y="593803"/>
                  </a:lnTo>
                  <a:cubicBezTo>
                    <a:pt x="118587" y="593803"/>
                    <a:pt x="77537" y="576800"/>
                    <a:pt x="47270" y="546533"/>
                  </a:cubicBezTo>
                  <a:cubicBezTo>
                    <a:pt x="17004" y="516266"/>
                    <a:pt x="0" y="475216"/>
                    <a:pt x="0" y="432413"/>
                  </a:cubicBezTo>
                  <a:lnTo>
                    <a:pt x="0" y="161390"/>
                  </a:lnTo>
                  <a:cubicBezTo>
                    <a:pt x="0" y="118587"/>
                    <a:pt x="17004" y="77537"/>
                    <a:pt x="47270" y="47270"/>
                  </a:cubicBezTo>
                  <a:cubicBezTo>
                    <a:pt x="77537" y="17004"/>
                    <a:pt x="118587" y="0"/>
                    <a:pt x="161390" y="0"/>
                  </a:cubicBezTo>
                  <a:close/>
                </a:path>
              </a:pathLst>
            </a:custGeom>
            <a:solidFill>
              <a:srgbClr val="3D8B7A"/>
            </a:solidFill>
          </p:spPr>
        </p:sp>
        <p:sp>
          <p:nvSpPr>
            <p:cNvPr name="TextBox 14" id="14"/>
            <p:cNvSpPr txBox="true"/>
            <p:nvPr/>
          </p:nvSpPr>
          <p:spPr>
            <a:xfrm>
              <a:off x="0" y="-38100"/>
              <a:ext cx="593803" cy="63190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13739" y="474454"/>
            <a:ext cx="6004264" cy="1723278"/>
          </a:xfrm>
          <a:custGeom>
            <a:avLst/>
            <a:gdLst/>
            <a:ahLst/>
            <a:cxnLst/>
            <a:rect r="r" b="b" t="t" l="l"/>
            <a:pathLst>
              <a:path h="1723278" w="6004264">
                <a:moveTo>
                  <a:pt x="0" y="0"/>
                </a:moveTo>
                <a:lnTo>
                  <a:pt x="6004264" y="0"/>
                </a:lnTo>
                <a:lnTo>
                  <a:pt x="6004264" y="1723278"/>
                </a:lnTo>
                <a:lnTo>
                  <a:pt x="0" y="1723278"/>
                </a:lnTo>
                <a:lnTo>
                  <a:pt x="0" y="0"/>
                </a:lnTo>
                <a:close/>
              </a:path>
            </a:pathLst>
          </a:custGeom>
          <a:blipFill>
            <a:blip r:embed="rId2"/>
            <a:stretch>
              <a:fillRect l="0" t="0" r="0" b="0"/>
            </a:stretch>
          </a:blipFill>
        </p:spPr>
      </p:sp>
      <p:pic>
        <p:nvPicPr>
          <p:cNvPr name="Picture 16" id="16"/>
          <p:cNvPicPr>
            <a:picLocks noChangeAspect="true"/>
          </p:cNvPicPr>
          <p:nvPr/>
        </p:nvPicPr>
        <p:blipFill>
          <a:blip r:embed="rId3"/>
          <a:stretch>
            <a:fillRect/>
          </a:stretch>
        </p:blipFill>
        <p:spPr>
          <a:xfrm rot="0">
            <a:off x="12989530" y="2065229"/>
            <a:ext cx="5377783" cy="6451583"/>
          </a:xfrm>
          <a:prstGeom prst="rect">
            <a:avLst/>
          </a:prstGeom>
        </p:spPr>
      </p:pic>
      <p:sp>
        <p:nvSpPr>
          <p:cNvPr name="TextBox 17" id="17"/>
          <p:cNvSpPr txBox="true"/>
          <p:nvPr/>
        </p:nvSpPr>
        <p:spPr>
          <a:xfrm rot="0">
            <a:off x="1990725" y="7514660"/>
            <a:ext cx="6169745" cy="1156173"/>
          </a:xfrm>
          <a:prstGeom prst="rect">
            <a:avLst/>
          </a:prstGeom>
        </p:spPr>
        <p:txBody>
          <a:bodyPr anchor="t" rtlCol="false" tIns="0" lIns="0" bIns="0" rIns="0">
            <a:spAutoFit/>
          </a:bodyPr>
          <a:lstStyle/>
          <a:p>
            <a:pPr algn="ctr">
              <a:lnSpc>
                <a:spcPts val="3021"/>
              </a:lnSpc>
            </a:pPr>
            <a:r>
              <a:rPr lang="en-US" b="true" sz="2517">
                <a:solidFill>
                  <a:srgbClr val="183685"/>
                </a:solidFill>
                <a:latin typeface="DM Sans Bold"/>
                <a:ea typeface="DM Sans Bold"/>
                <a:cs typeface="DM Sans Bold"/>
                <a:sym typeface="DM Sans Bold"/>
              </a:rPr>
              <a:t>DOÇ. DR. AYŞE BERNA ALTINEL GİRGİN</a:t>
            </a:r>
          </a:p>
          <a:p>
            <a:pPr algn="ctr">
              <a:lnSpc>
                <a:spcPts val="3021"/>
              </a:lnSpc>
            </a:pPr>
          </a:p>
          <a:p>
            <a:pPr algn="ctr">
              <a:lnSpc>
                <a:spcPts val="3021"/>
              </a:lnSpc>
            </a:pPr>
          </a:p>
        </p:txBody>
      </p:sp>
      <p:sp>
        <p:nvSpPr>
          <p:cNvPr name="TextBox 18" id="18"/>
          <p:cNvSpPr txBox="true"/>
          <p:nvPr/>
        </p:nvSpPr>
        <p:spPr>
          <a:xfrm rot="0">
            <a:off x="2171510" y="8174796"/>
            <a:ext cx="2875512" cy="379288"/>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AHMED SAID KILIÇ</a:t>
            </a:r>
          </a:p>
        </p:txBody>
      </p:sp>
      <p:sp>
        <p:nvSpPr>
          <p:cNvPr name="TextBox 19" id="19"/>
          <p:cNvSpPr txBox="true"/>
          <p:nvPr/>
        </p:nvSpPr>
        <p:spPr>
          <a:xfrm rot="0">
            <a:off x="-285181" y="7524120"/>
            <a:ext cx="2627763" cy="339780"/>
          </a:xfrm>
          <a:prstGeom prst="rect">
            <a:avLst/>
          </a:prstGeom>
        </p:spPr>
        <p:txBody>
          <a:bodyPr anchor="t" rtlCol="false" tIns="0" lIns="0" bIns="0" rIns="0">
            <a:spAutoFit/>
          </a:bodyPr>
          <a:lstStyle/>
          <a:p>
            <a:pPr algn="ctr">
              <a:lnSpc>
                <a:spcPts val="2796"/>
              </a:lnSpc>
            </a:pPr>
            <a:r>
              <a:rPr lang="en-US" sz="1997" b="true">
                <a:solidFill>
                  <a:srgbClr val="1E1E1E"/>
                </a:solidFill>
                <a:latin typeface="Open Sauce Bold"/>
                <a:ea typeface="Open Sauce Bold"/>
                <a:cs typeface="Open Sauce Bold"/>
                <a:sym typeface="Open Sauce Bold"/>
              </a:rPr>
              <a:t>Danışman</a:t>
            </a:r>
          </a:p>
        </p:txBody>
      </p:sp>
      <p:sp>
        <p:nvSpPr>
          <p:cNvPr name="TextBox 20" id="20"/>
          <p:cNvSpPr txBox="true"/>
          <p:nvPr/>
        </p:nvSpPr>
        <p:spPr>
          <a:xfrm rot="0">
            <a:off x="1849139" y="8658768"/>
            <a:ext cx="4283675" cy="391353"/>
          </a:xfrm>
          <a:prstGeom prst="rect">
            <a:avLst/>
          </a:prstGeom>
        </p:spPr>
        <p:txBody>
          <a:bodyPr anchor="t" rtlCol="false" tIns="0" lIns="0" bIns="0" rIns="0">
            <a:spAutoFit/>
          </a:bodyPr>
          <a:lstStyle/>
          <a:p>
            <a:pPr algn="ctr">
              <a:lnSpc>
                <a:spcPts val="3093"/>
              </a:lnSpc>
            </a:pPr>
            <a:r>
              <a:rPr lang="en-US" b="true" sz="2578">
                <a:solidFill>
                  <a:srgbClr val="183685"/>
                </a:solidFill>
                <a:latin typeface="DM Sans Bold"/>
                <a:ea typeface="DM Sans Bold"/>
                <a:cs typeface="DM Sans Bold"/>
                <a:sym typeface="DM Sans Bold"/>
              </a:rPr>
              <a:t>ISMAIL MERT AKPINAR</a:t>
            </a:r>
          </a:p>
        </p:txBody>
      </p:sp>
      <p:sp>
        <p:nvSpPr>
          <p:cNvPr name="TextBox 21" id="21"/>
          <p:cNvSpPr txBox="true"/>
          <p:nvPr/>
        </p:nvSpPr>
        <p:spPr>
          <a:xfrm rot="0">
            <a:off x="1779379" y="9154896"/>
            <a:ext cx="3296218" cy="371475"/>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GURKAN ÇELEN</a:t>
            </a:r>
          </a:p>
        </p:txBody>
      </p:sp>
      <p:sp>
        <p:nvSpPr>
          <p:cNvPr name="TextBox 22" id="22"/>
          <p:cNvSpPr txBox="true"/>
          <p:nvPr/>
        </p:nvSpPr>
        <p:spPr>
          <a:xfrm rot="0">
            <a:off x="1990725" y="9631146"/>
            <a:ext cx="3296218" cy="379288"/>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YUNUS ALP TURAN</a:t>
            </a:r>
          </a:p>
        </p:txBody>
      </p:sp>
      <p:sp>
        <p:nvSpPr>
          <p:cNvPr name="TextBox 23" id="23"/>
          <p:cNvSpPr txBox="true"/>
          <p:nvPr/>
        </p:nvSpPr>
        <p:spPr>
          <a:xfrm rot="0">
            <a:off x="-285181" y="8175500"/>
            <a:ext cx="2627763" cy="692205"/>
          </a:xfrm>
          <a:prstGeom prst="rect">
            <a:avLst/>
          </a:prstGeom>
        </p:spPr>
        <p:txBody>
          <a:bodyPr anchor="t" rtlCol="false" tIns="0" lIns="0" bIns="0" rIns="0">
            <a:spAutoFit/>
          </a:bodyPr>
          <a:lstStyle/>
          <a:p>
            <a:pPr algn="ctr">
              <a:lnSpc>
                <a:spcPts val="2796"/>
              </a:lnSpc>
            </a:pPr>
            <a:r>
              <a:rPr lang="en-US" sz="1997" b="true">
                <a:solidFill>
                  <a:srgbClr val="1E1E1E"/>
                </a:solidFill>
                <a:latin typeface="Open Sauce Bold"/>
                <a:ea typeface="Open Sauce Bold"/>
                <a:cs typeface="Open Sauce Bold"/>
                <a:sym typeface="Open Sauce Bold"/>
              </a:rPr>
              <a:t>Proje Ekibi</a:t>
            </a:r>
          </a:p>
          <a:p>
            <a:pPr algn="ctr">
              <a:lnSpc>
                <a:spcPts val="279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AutoShape 3" id="3"/>
          <p:cNvSpPr/>
          <p:nvPr/>
        </p:nvSpPr>
        <p:spPr>
          <a:xfrm>
            <a:off x="2076271" y="4502150"/>
            <a:ext cx="5809568" cy="0"/>
          </a:xfrm>
          <a:prstGeom prst="line">
            <a:avLst/>
          </a:prstGeom>
          <a:ln cap="flat" w="19050">
            <a:solidFill>
              <a:srgbClr val="23403D">
                <a:alpha val="49804"/>
              </a:srgbClr>
            </a:solidFill>
            <a:prstDash val="solid"/>
            <a:headEnd type="none" len="sm" w="sm"/>
            <a:tailEnd type="none" len="sm" w="sm"/>
          </a:ln>
        </p:spPr>
      </p:sp>
      <p:sp>
        <p:nvSpPr>
          <p:cNvPr name="AutoShape 4" id="4"/>
          <p:cNvSpPr/>
          <p:nvPr/>
        </p:nvSpPr>
        <p:spPr>
          <a:xfrm>
            <a:off x="10630263" y="5137273"/>
            <a:ext cx="5809568" cy="0"/>
          </a:xfrm>
          <a:prstGeom prst="line">
            <a:avLst/>
          </a:prstGeom>
          <a:ln cap="flat" w="19050">
            <a:solidFill>
              <a:srgbClr val="23403D">
                <a:alpha val="49804"/>
              </a:srgbClr>
            </a:solidFill>
            <a:prstDash val="solid"/>
            <a:headEnd type="none" len="sm" w="sm"/>
            <a:tailEnd type="none" len="sm" w="sm"/>
          </a:ln>
        </p:spPr>
      </p:sp>
      <p:sp>
        <p:nvSpPr>
          <p:cNvPr name="AutoShape 5" id="5"/>
          <p:cNvSpPr/>
          <p:nvPr/>
        </p:nvSpPr>
        <p:spPr>
          <a:xfrm>
            <a:off x="2076271" y="5530850"/>
            <a:ext cx="5809568" cy="0"/>
          </a:xfrm>
          <a:prstGeom prst="line">
            <a:avLst/>
          </a:prstGeom>
          <a:ln cap="flat" w="19050">
            <a:solidFill>
              <a:srgbClr val="23403D">
                <a:alpha val="49804"/>
              </a:srgbClr>
            </a:solidFill>
            <a:prstDash val="solid"/>
            <a:headEnd type="none" len="sm" w="sm"/>
            <a:tailEnd type="none" len="sm" w="sm"/>
          </a:ln>
        </p:spPr>
      </p:sp>
      <p:sp>
        <p:nvSpPr>
          <p:cNvPr name="AutoShape 6" id="6"/>
          <p:cNvSpPr/>
          <p:nvPr/>
        </p:nvSpPr>
        <p:spPr>
          <a:xfrm>
            <a:off x="10630263" y="6165973"/>
            <a:ext cx="5809568" cy="0"/>
          </a:xfrm>
          <a:prstGeom prst="line">
            <a:avLst/>
          </a:prstGeom>
          <a:ln cap="flat" w="19050">
            <a:solidFill>
              <a:srgbClr val="23403D">
                <a:alpha val="49804"/>
              </a:srgbClr>
            </a:solidFill>
            <a:prstDash val="solid"/>
            <a:headEnd type="none" len="sm" w="sm"/>
            <a:tailEnd type="none" len="sm" w="sm"/>
          </a:ln>
        </p:spPr>
      </p:sp>
      <p:grpSp>
        <p:nvGrpSpPr>
          <p:cNvPr name="Group 7" id="7"/>
          <p:cNvGrpSpPr/>
          <p:nvPr/>
        </p:nvGrpSpPr>
        <p:grpSpPr>
          <a:xfrm rot="5400000">
            <a:off x="1213310" y="3864150"/>
            <a:ext cx="500647" cy="438066"/>
            <a:chOff x="0" y="0"/>
            <a:chExt cx="812800" cy="711200"/>
          </a:xfrm>
        </p:grpSpPr>
        <p:sp>
          <p:nvSpPr>
            <p:cNvPr name="Freeform 8" id="8"/>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0" id="10"/>
          <p:cNvGrpSpPr/>
          <p:nvPr/>
        </p:nvGrpSpPr>
        <p:grpSpPr>
          <a:xfrm rot="5400000">
            <a:off x="9767301" y="4499273"/>
            <a:ext cx="500647" cy="438066"/>
            <a:chOff x="0" y="0"/>
            <a:chExt cx="812800" cy="711200"/>
          </a:xfrm>
        </p:grpSpPr>
        <p:sp>
          <p:nvSpPr>
            <p:cNvPr name="Freeform 11" id="1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3" id="13"/>
          <p:cNvGrpSpPr/>
          <p:nvPr/>
        </p:nvGrpSpPr>
        <p:grpSpPr>
          <a:xfrm rot="5400000">
            <a:off x="1213310" y="4892850"/>
            <a:ext cx="500647" cy="438066"/>
            <a:chOff x="0" y="0"/>
            <a:chExt cx="812800" cy="711200"/>
          </a:xfrm>
        </p:grpSpPr>
        <p:sp>
          <p:nvSpPr>
            <p:cNvPr name="Freeform 14" id="1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6" id="16"/>
          <p:cNvGrpSpPr/>
          <p:nvPr/>
        </p:nvGrpSpPr>
        <p:grpSpPr>
          <a:xfrm rot="5400000">
            <a:off x="9767301" y="5527973"/>
            <a:ext cx="500647" cy="438066"/>
            <a:chOff x="0" y="0"/>
            <a:chExt cx="812800" cy="711200"/>
          </a:xfrm>
        </p:grpSpPr>
        <p:sp>
          <p:nvSpPr>
            <p:cNvPr name="Freeform 17" id="17"/>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AutoShape 19" id="19"/>
          <p:cNvSpPr/>
          <p:nvPr/>
        </p:nvSpPr>
        <p:spPr>
          <a:xfrm>
            <a:off x="2076271" y="6559550"/>
            <a:ext cx="5809568" cy="0"/>
          </a:xfrm>
          <a:prstGeom prst="line">
            <a:avLst/>
          </a:prstGeom>
          <a:ln cap="flat" w="19050">
            <a:solidFill>
              <a:srgbClr val="23403D">
                <a:alpha val="49804"/>
              </a:srgbClr>
            </a:solidFill>
            <a:prstDash val="solid"/>
            <a:headEnd type="none" len="sm" w="sm"/>
            <a:tailEnd type="none" len="sm" w="sm"/>
          </a:ln>
        </p:spPr>
      </p:sp>
      <p:sp>
        <p:nvSpPr>
          <p:cNvPr name="AutoShape 20" id="20"/>
          <p:cNvSpPr/>
          <p:nvPr/>
        </p:nvSpPr>
        <p:spPr>
          <a:xfrm>
            <a:off x="2076271" y="7613527"/>
            <a:ext cx="5809568" cy="0"/>
          </a:xfrm>
          <a:prstGeom prst="line">
            <a:avLst/>
          </a:prstGeom>
          <a:ln cap="flat" w="19050">
            <a:solidFill>
              <a:srgbClr val="23403D">
                <a:alpha val="49804"/>
              </a:srgbClr>
            </a:solidFill>
            <a:prstDash val="solid"/>
            <a:headEnd type="none" len="sm" w="sm"/>
            <a:tailEnd type="none" len="sm" w="sm"/>
          </a:ln>
        </p:spPr>
      </p:sp>
      <p:sp>
        <p:nvSpPr>
          <p:cNvPr name="AutoShape 21" id="21"/>
          <p:cNvSpPr/>
          <p:nvPr/>
        </p:nvSpPr>
        <p:spPr>
          <a:xfrm>
            <a:off x="10630263" y="7194673"/>
            <a:ext cx="5809568" cy="0"/>
          </a:xfrm>
          <a:prstGeom prst="line">
            <a:avLst/>
          </a:prstGeom>
          <a:ln cap="flat" w="19050">
            <a:solidFill>
              <a:srgbClr val="23403D">
                <a:alpha val="49804"/>
              </a:srgbClr>
            </a:solidFill>
            <a:prstDash val="solid"/>
            <a:headEnd type="none" len="sm" w="sm"/>
            <a:tailEnd type="none" len="sm" w="sm"/>
          </a:ln>
        </p:spPr>
      </p:sp>
      <p:grpSp>
        <p:nvGrpSpPr>
          <p:cNvPr name="Group 22" id="22"/>
          <p:cNvGrpSpPr/>
          <p:nvPr/>
        </p:nvGrpSpPr>
        <p:grpSpPr>
          <a:xfrm rot="5400000">
            <a:off x="1213310" y="5921550"/>
            <a:ext cx="500647" cy="438066"/>
            <a:chOff x="0" y="0"/>
            <a:chExt cx="812800" cy="711200"/>
          </a:xfrm>
        </p:grpSpPr>
        <p:sp>
          <p:nvSpPr>
            <p:cNvPr name="Freeform 23" id="23"/>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4" id="24"/>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5" id="25"/>
          <p:cNvGrpSpPr/>
          <p:nvPr/>
        </p:nvGrpSpPr>
        <p:grpSpPr>
          <a:xfrm rot="5400000">
            <a:off x="1213310" y="6971840"/>
            <a:ext cx="500647" cy="438066"/>
            <a:chOff x="0" y="0"/>
            <a:chExt cx="812800" cy="711200"/>
          </a:xfrm>
        </p:grpSpPr>
        <p:sp>
          <p:nvSpPr>
            <p:cNvPr name="Freeform 26" id="26"/>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7" id="27"/>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8" id="28"/>
          <p:cNvGrpSpPr/>
          <p:nvPr/>
        </p:nvGrpSpPr>
        <p:grpSpPr>
          <a:xfrm rot="5400000">
            <a:off x="9767301" y="6556673"/>
            <a:ext cx="500647" cy="438066"/>
            <a:chOff x="0" y="0"/>
            <a:chExt cx="812800" cy="711200"/>
          </a:xfrm>
        </p:grpSpPr>
        <p:sp>
          <p:nvSpPr>
            <p:cNvPr name="Freeform 29" id="29"/>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30" id="30"/>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31" id="31"/>
          <p:cNvSpPr/>
          <p:nvPr/>
        </p:nvSpPr>
        <p:spPr>
          <a:xfrm flipH="false" flipV="false" rot="-5400000">
            <a:off x="-377917" y="4370418"/>
            <a:ext cx="1022473" cy="511236"/>
          </a:xfrm>
          <a:custGeom>
            <a:avLst/>
            <a:gdLst/>
            <a:ahLst/>
            <a:cxnLst/>
            <a:rect r="r" b="b" t="t" l="l"/>
            <a:pathLst>
              <a:path h="511236" w="1022473">
                <a:moveTo>
                  <a:pt x="0" y="0"/>
                </a:moveTo>
                <a:lnTo>
                  <a:pt x="1022473" y="0"/>
                </a:lnTo>
                <a:lnTo>
                  <a:pt x="1022473" y="511237"/>
                </a:lnTo>
                <a:lnTo>
                  <a:pt x="0" y="511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10800000">
            <a:off x="-912042" y="9972675"/>
            <a:ext cx="18171342" cy="1488977"/>
          </a:xfrm>
          <a:custGeom>
            <a:avLst/>
            <a:gdLst/>
            <a:ahLst/>
            <a:cxnLst/>
            <a:rect r="r" b="b" t="t" l="l"/>
            <a:pathLst>
              <a:path h="1488977" w="18171342">
                <a:moveTo>
                  <a:pt x="0" y="0"/>
                </a:moveTo>
                <a:lnTo>
                  <a:pt x="18171342" y="0"/>
                </a:lnTo>
                <a:lnTo>
                  <a:pt x="18171342" y="1488977"/>
                </a:lnTo>
                <a:lnTo>
                  <a:pt x="0" y="1488977"/>
                </a:lnTo>
                <a:lnTo>
                  <a:pt x="0" y="0"/>
                </a:lnTo>
                <a:close/>
              </a:path>
            </a:pathLst>
          </a:custGeom>
          <a:blipFill>
            <a:blip r:embed="rId5">
              <a:extLst>
                <a:ext uri="{96DAC541-7B7A-43D3-8B79-37D633B846F1}">
                  <asvg:svgBlip xmlns:asvg="http://schemas.microsoft.com/office/drawing/2016/SVG/main" r:embed="rId6"/>
                </a:ext>
              </a:extLst>
            </a:blip>
            <a:stretch>
              <a:fillRect l="0" t="-542230" r="0" b="0"/>
            </a:stretch>
          </a:blipFill>
        </p:spPr>
      </p:sp>
      <p:sp>
        <p:nvSpPr>
          <p:cNvPr name="TextBox 33" id="33"/>
          <p:cNvSpPr txBox="true"/>
          <p:nvPr/>
        </p:nvSpPr>
        <p:spPr>
          <a:xfrm rot="0">
            <a:off x="9289414" y="1082004"/>
            <a:ext cx="4903239" cy="1184275"/>
          </a:xfrm>
          <a:prstGeom prst="rect">
            <a:avLst/>
          </a:prstGeom>
        </p:spPr>
        <p:txBody>
          <a:bodyPr anchor="t" rtlCol="false" tIns="0" lIns="0" bIns="0" rIns="0">
            <a:spAutoFit/>
          </a:bodyPr>
          <a:lstStyle/>
          <a:p>
            <a:pPr algn="l">
              <a:lnSpc>
                <a:spcPts val="9200"/>
              </a:lnSpc>
            </a:pPr>
            <a:r>
              <a:rPr lang="en-US" sz="8000" b="true">
                <a:solidFill>
                  <a:srgbClr val="FFFFFF"/>
                </a:solidFill>
                <a:latin typeface="TT Norms Bold"/>
                <a:ea typeface="TT Norms Bold"/>
                <a:cs typeface="TT Norms Bold"/>
                <a:sym typeface="TT Norms Bold"/>
              </a:rPr>
              <a:t>AGENDA</a:t>
            </a:r>
          </a:p>
        </p:txBody>
      </p:sp>
      <p:grpSp>
        <p:nvGrpSpPr>
          <p:cNvPr name="Group 34" id="34"/>
          <p:cNvGrpSpPr/>
          <p:nvPr/>
        </p:nvGrpSpPr>
        <p:grpSpPr>
          <a:xfrm rot="0">
            <a:off x="5873230" y="-429546"/>
            <a:ext cx="9272041" cy="3541681"/>
            <a:chOff x="0" y="0"/>
            <a:chExt cx="930920" cy="355587"/>
          </a:xfrm>
        </p:grpSpPr>
        <p:sp>
          <p:nvSpPr>
            <p:cNvPr name="Freeform 35" id="35"/>
            <p:cNvSpPr/>
            <p:nvPr/>
          </p:nvSpPr>
          <p:spPr>
            <a:xfrm flipH="false" flipV="false" rot="0">
              <a:off x="0" y="0"/>
              <a:ext cx="930920" cy="355587"/>
            </a:xfrm>
            <a:custGeom>
              <a:avLst/>
              <a:gdLst/>
              <a:ahLst/>
              <a:cxnLst/>
              <a:rect r="r" b="b" t="t" l="l"/>
              <a:pathLst>
                <a:path h="355587" w="930920">
                  <a:moveTo>
                    <a:pt x="727720" y="0"/>
                  </a:moveTo>
                  <a:lnTo>
                    <a:pt x="0" y="0"/>
                  </a:lnTo>
                  <a:lnTo>
                    <a:pt x="203200" y="355587"/>
                  </a:lnTo>
                  <a:lnTo>
                    <a:pt x="930920" y="355587"/>
                  </a:lnTo>
                  <a:lnTo>
                    <a:pt x="727720" y="0"/>
                  </a:lnTo>
                  <a:close/>
                </a:path>
              </a:pathLst>
            </a:custGeom>
            <a:solidFill>
              <a:srgbClr val="FFFFFF"/>
            </a:solidFill>
          </p:spPr>
        </p:sp>
        <p:sp>
          <p:nvSpPr>
            <p:cNvPr name="TextBox 36" id="36"/>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grpSp>
        <p:nvGrpSpPr>
          <p:cNvPr name="Group 37" id="37"/>
          <p:cNvGrpSpPr/>
          <p:nvPr/>
        </p:nvGrpSpPr>
        <p:grpSpPr>
          <a:xfrm rot="-10800000">
            <a:off x="4986388" y="-589970"/>
            <a:ext cx="4612179" cy="3862529"/>
            <a:chOff x="0" y="0"/>
            <a:chExt cx="812800" cy="680690"/>
          </a:xfrm>
        </p:grpSpPr>
        <p:sp>
          <p:nvSpPr>
            <p:cNvPr name="Freeform 38" id="38"/>
            <p:cNvSpPr/>
            <p:nvPr/>
          </p:nvSpPr>
          <p:spPr>
            <a:xfrm flipH="false" flipV="false" rot="0">
              <a:off x="20421" y="28584"/>
              <a:ext cx="771959" cy="652106"/>
            </a:xfrm>
            <a:custGeom>
              <a:avLst/>
              <a:gdLst/>
              <a:ahLst/>
              <a:cxnLst/>
              <a:rect r="r" b="b" t="t" l="l"/>
              <a:pathLst>
                <a:path h="652106" w="771959">
                  <a:moveTo>
                    <a:pt x="411794" y="14654"/>
                  </a:moveTo>
                  <a:lnTo>
                    <a:pt x="766564" y="608868"/>
                  </a:lnTo>
                  <a:cubicBezTo>
                    <a:pt x="771838" y="617701"/>
                    <a:pt x="771958" y="628686"/>
                    <a:pt x="766880" y="637632"/>
                  </a:cubicBezTo>
                  <a:cubicBezTo>
                    <a:pt x="761802" y="646578"/>
                    <a:pt x="752309" y="652106"/>
                    <a:pt x="742022" y="652106"/>
                  </a:cubicBezTo>
                  <a:lnTo>
                    <a:pt x="29936" y="652106"/>
                  </a:lnTo>
                  <a:cubicBezTo>
                    <a:pt x="19649" y="652106"/>
                    <a:pt x="10156" y="646578"/>
                    <a:pt x="5078" y="637632"/>
                  </a:cubicBezTo>
                  <a:cubicBezTo>
                    <a:pt x="0" y="628686"/>
                    <a:pt x="120" y="617701"/>
                    <a:pt x="5394" y="608868"/>
                  </a:cubicBezTo>
                  <a:lnTo>
                    <a:pt x="360164" y="14654"/>
                  </a:lnTo>
                  <a:cubicBezTo>
                    <a:pt x="365590" y="5566"/>
                    <a:pt x="375395" y="0"/>
                    <a:pt x="385979" y="0"/>
                  </a:cubicBezTo>
                  <a:cubicBezTo>
                    <a:pt x="396563" y="0"/>
                    <a:pt x="406368" y="5566"/>
                    <a:pt x="411794" y="14654"/>
                  </a:cubicBezTo>
                  <a:close/>
                </a:path>
              </a:pathLst>
            </a:custGeom>
            <a:solidFill>
              <a:srgbClr val="23403D">
                <a:alpha val="89804"/>
              </a:srgbClr>
            </a:solidFill>
          </p:spPr>
        </p:sp>
        <p:sp>
          <p:nvSpPr>
            <p:cNvPr name="TextBox 39" id="39"/>
            <p:cNvSpPr txBox="true"/>
            <p:nvPr/>
          </p:nvSpPr>
          <p:spPr>
            <a:xfrm>
              <a:off x="127000" y="249360"/>
              <a:ext cx="558800" cy="382710"/>
            </a:xfrm>
            <a:prstGeom prst="rect">
              <a:avLst/>
            </a:prstGeom>
          </p:spPr>
          <p:txBody>
            <a:bodyPr anchor="ctr" rtlCol="false" tIns="50800" lIns="50800" bIns="50800" rIns="50800"/>
            <a:lstStyle/>
            <a:p>
              <a:pPr algn="ctr">
                <a:lnSpc>
                  <a:spcPts val="3750"/>
                </a:lnSpc>
              </a:pPr>
            </a:p>
          </p:txBody>
        </p:sp>
      </p:grpSp>
      <p:grpSp>
        <p:nvGrpSpPr>
          <p:cNvPr name="Group 40" id="40"/>
          <p:cNvGrpSpPr/>
          <p:nvPr/>
        </p:nvGrpSpPr>
        <p:grpSpPr>
          <a:xfrm rot="0">
            <a:off x="6297359" y="-429546"/>
            <a:ext cx="14319000" cy="3541681"/>
            <a:chOff x="0" y="0"/>
            <a:chExt cx="1437638" cy="355587"/>
          </a:xfrm>
        </p:grpSpPr>
        <p:sp>
          <p:nvSpPr>
            <p:cNvPr name="Freeform 41" id="41"/>
            <p:cNvSpPr/>
            <p:nvPr/>
          </p:nvSpPr>
          <p:spPr>
            <a:xfrm flipH="false" flipV="false" rot="0">
              <a:off x="6383" y="0"/>
              <a:ext cx="1424873" cy="355587"/>
            </a:xfrm>
            <a:custGeom>
              <a:avLst/>
              <a:gdLst/>
              <a:ahLst/>
              <a:cxnLst/>
              <a:rect r="r" b="b" t="t" l="l"/>
              <a:pathLst>
                <a:path h="355587" w="1424873">
                  <a:moveTo>
                    <a:pt x="1211835" y="0"/>
                  </a:moveTo>
                  <a:lnTo>
                    <a:pt x="9837" y="0"/>
                  </a:lnTo>
                  <a:cubicBezTo>
                    <a:pt x="6482" y="0"/>
                    <a:pt x="3380" y="1786"/>
                    <a:pt x="1696" y="4688"/>
                  </a:cubicBezTo>
                  <a:cubicBezTo>
                    <a:pt x="12" y="7590"/>
                    <a:pt x="0" y="11170"/>
                    <a:pt x="1665" y="14083"/>
                  </a:cubicBezTo>
                  <a:lnTo>
                    <a:pt x="188769" y="341504"/>
                  </a:lnTo>
                  <a:cubicBezTo>
                    <a:pt x="193746" y="350213"/>
                    <a:pt x="203007" y="355587"/>
                    <a:pt x="213037" y="355587"/>
                  </a:cubicBezTo>
                  <a:lnTo>
                    <a:pt x="1415035" y="355587"/>
                  </a:lnTo>
                  <a:cubicBezTo>
                    <a:pt x="1418391" y="355587"/>
                    <a:pt x="1421492" y="353801"/>
                    <a:pt x="1423176" y="350899"/>
                  </a:cubicBezTo>
                  <a:cubicBezTo>
                    <a:pt x="1424861" y="347997"/>
                    <a:pt x="1424872" y="344418"/>
                    <a:pt x="1423208" y="341504"/>
                  </a:cubicBezTo>
                  <a:lnTo>
                    <a:pt x="1236103" y="14083"/>
                  </a:lnTo>
                  <a:cubicBezTo>
                    <a:pt x="1231127" y="5374"/>
                    <a:pt x="1221865" y="0"/>
                    <a:pt x="1211835" y="0"/>
                  </a:cubicBezTo>
                  <a:close/>
                </a:path>
              </a:pathLst>
            </a:custGeom>
            <a:solidFill>
              <a:srgbClr val="1D7363"/>
            </a:solidFill>
          </p:spPr>
        </p:sp>
        <p:sp>
          <p:nvSpPr>
            <p:cNvPr name="TextBox 42" id="42"/>
            <p:cNvSpPr txBox="true"/>
            <p:nvPr/>
          </p:nvSpPr>
          <p:spPr>
            <a:xfrm>
              <a:off x="101600" y="-66675"/>
              <a:ext cx="1234438" cy="422262"/>
            </a:xfrm>
            <a:prstGeom prst="rect">
              <a:avLst/>
            </a:prstGeom>
          </p:spPr>
          <p:txBody>
            <a:bodyPr anchor="ctr" rtlCol="false" tIns="50800" lIns="50800" bIns="50800" rIns="50800"/>
            <a:lstStyle/>
            <a:p>
              <a:pPr algn="ctr">
                <a:lnSpc>
                  <a:spcPts val="3750"/>
                </a:lnSpc>
              </a:pPr>
            </a:p>
          </p:txBody>
        </p:sp>
      </p:grpSp>
      <p:sp>
        <p:nvSpPr>
          <p:cNvPr name="Freeform 43" id="43"/>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4" id="44"/>
          <p:cNvSpPr/>
          <p:nvPr/>
        </p:nvSpPr>
        <p:spPr>
          <a:xfrm flipH="false" flipV="false" rot="0">
            <a:off x="6633385" y="3560817"/>
            <a:ext cx="972224" cy="938168"/>
          </a:xfrm>
          <a:custGeom>
            <a:avLst/>
            <a:gdLst/>
            <a:ahLst/>
            <a:cxnLst/>
            <a:rect r="r" b="b" t="t" l="l"/>
            <a:pathLst>
              <a:path h="938168" w="972224">
                <a:moveTo>
                  <a:pt x="0" y="0"/>
                </a:moveTo>
                <a:lnTo>
                  <a:pt x="972224" y="0"/>
                </a:lnTo>
                <a:lnTo>
                  <a:pt x="972224" y="938168"/>
                </a:lnTo>
                <a:lnTo>
                  <a:pt x="0" y="938168"/>
                </a:lnTo>
                <a:lnTo>
                  <a:pt x="0" y="0"/>
                </a:lnTo>
                <a:close/>
              </a:path>
            </a:pathLst>
          </a:custGeom>
          <a:blipFill>
            <a:blip r:embed="rId9"/>
            <a:stretch>
              <a:fillRect l="0" t="-1815" r="0" b="-1815"/>
            </a:stretch>
          </a:blipFill>
        </p:spPr>
      </p:sp>
      <p:sp>
        <p:nvSpPr>
          <p:cNvPr name="Freeform 45" id="45"/>
          <p:cNvSpPr/>
          <p:nvPr/>
        </p:nvSpPr>
        <p:spPr>
          <a:xfrm flipH="false" flipV="false" rot="0">
            <a:off x="6633385" y="4785578"/>
            <a:ext cx="972224" cy="703389"/>
          </a:xfrm>
          <a:custGeom>
            <a:avLst/>
            <a:gdLst/>
            <a:ahLst/>
            <a:cxnLst/>
            <a:rect r="r" b="b" t="t" l="l"/>
            <a:pathLst>
              <a:path h="703389" w="972224">
                <a:moveTo>
                  <a:pt x="0" y="0"/>
                </a:moveTo>
                <a:lnTo>
                  <a:pt x="972224" y="0"/>
                </a:lnTo>
                <a:lnTo>
                  <a:pt x="972224" y="703389"/>
                </a:lnTo>
                <a:lnTo>
                  <a:pt x="0" y="703389"/>
                </a:lnTo>
                <a:lnTo>
                  <a:pt x="0" y="0"/>
                </a:lnTo>
                <a:close/>
              </a:path>
            </a:pathLst>
          </a:custGeom>
          <a:blipFill>
            <a:blip r:embed="rId10"/>
            <a:stretch>
              <a:fillRect l="0" t="0" r="0" b="0"/>
            </a:stretch>
          </a:blipFill>
        </p:spPr>
      </p:sp>
      <p:sp>
        <p:nvSpPr>
          <p:cNvPr name="Freeform 46" id="46"/>
          <p:cNvSpPr/>
          <p:nvPr/>
        </p:nvSpPr>
        <p:spPr>
          <a:xfrm flipH="false" flipV="false" rot="0">
            <a:off x="6633385" y="5759450"/>
            <a:ext cx="765933" cy="765933"/>
          </a:xfrm>
          <a:custGeom>
            <a:avLst/>
            <a:gdLst/>
            <a:ahLst/>
            <a:cxnLst/>
            <a:rect r="r" b="b" t="t" l="l"/>
            <a:pathLst>
              <a:path h="765933" w="765933">
                <a:moveTo>
                  <a:pt x="0" y="0"/>
                </a:moveTo>
                <a:lnTo>
                  <a:pt x="765933" y="0"/>
                </a:lnTo>
                <a:lnTo>
                  <a:pt x="765933" y="765933"/>
                </a:lnTo>
                <a:lnTo>
                  <a:pt x="0" y="765933"/>
                </a:lnTo>
                <a:lnTo>
                  <a:pt x="0" y="0"/>
                </a:lnTo>
                <a:close/>
              </a:path>
            </a:pathLst>
          </a:custGeom>
          <a:blipFill>
            <a:blip r:embed="rId11"/>
            <a:stretch>
              <a:fillRect l="0" t="0" r="0" b="0"/>
            </a:stretch>
          </a:blipFill>
        </p:spPr>
      </p:sp>
      <p:sp>
        <p:nvSpPr>
          <p:cNvPr name="Freeform 47" id="47"/>
          <p:cNvSpPr/>
          <p:nvPr/>
        </p:nvSpPr>
        <p:spPr>
          <a:xfrm flipH="false" flipV="false" rot="0">
            <a:off x="6633385" y="6759218"/>
            <a:ext cx="812531" cy="812531"/>
          </a:xfrm>
          <a:custGeom>
            <a:avLst/>
            <a:gdLst/>
            <a:ahLst/>
            <a:cxnLst/>
            <a:rect r="r" b="b" t="t" l="l"/>
            <a:pathLst>
              <a:path h="812531" w="812531">
                <a:moveTo>
                  <a:pt x="0" y="0"/>
                </a:moveTo>
                <a:lnTo>
                  <a:pt x="812532" y="0"/>
                </a:lnTo>
                <a:lnTo>
                  <a:pt x="812532" y="812531"/>
                </a:lnTo>
                <a:lnTo>
                  <a:pt x="0" y="812531"/>
                </a:lnTo>
                <a:lnTo>
                  <a:pt x="0" y="0"/>
                </a:lnTo>
                <a:close/>
              </a:path>
            </a:pathLst>
          </a:custGeom>
          <a:blipFill>
            <a:blip r:embed="rId12"/>
            <a:stretch>
              <a:fillRect l="0" t="0" r="0" b="0"/>
            </a:stretch>
          </a:blipFill>
        </p:spPr>
      </p:sp>
      <p:sp>
        <p:nvSpPr>
          <p:cNvPr name="Freeform 48" id="48"/>
          <p:cNvSpPr/>
          <p:nvPr/>
        </p:nvSpPr>
        <p:spPr>
          <a:xfrm flipH="false" flipV="false" rot="0">
            <a:off x="15145270" y="4083183"/>
            <a:ext cx="842986" cy="1043299"/>
          </a:xfrm>
          <a:custGeom>
            <a:avLst/>
            <a:gdLst/>
            <a:ahLst/>
            <a:cxnLst/>
            <a:rect r="r" b="b" t="t" l="l"/>
            <a:pathLst>
              <a:path h="1043299" w="842986">
                <a:moveTo>
                  <a:pt x="0" y="0"/>
                </a:moveTo>
                <a:lnTo>
                  <a:pt x="842986" y="0"/>
                </a:lnTo>
                <a:lnTo>
                  <a:pt x="842986" y="1043300"/>
                </a:lnTo>
                <a:lnTo>
                  <a:pt x="0" y="1043300"/>
                </a:lnTo>
                <a:lnTo>
                  <a:pt x="0" y="0"/>
                </a:lnTo>
                <a:close/>
              </a:path>
            </a:pathLst>
          </a:custGeom>
          <a:blipFill>
            <a:blip r:embed="rId13"/>
            <a:stretch>
              <a:fillRect l="0" t="0" r="0" b="0"/>
            </a:stretch>
          </a:blipFill>
        </p:spPr>
      </p:sp>
      <p:sp>
        <p:nvSpPr>
          <p:cNvPr name="Freeform 49" id="49"/>
          <p:cNvSpPr/>
          <p:nvPr/>
        </p:nvSpPr>
        <p:spPr>
          <a:xfrm flipH="false" flipV="false" rot="0">
            <a:off x="15249369" y="5322987"/>
            <a:ext cx="842986" cy="842986"/>
          </a:xfrm>
          <a:custGeom>
            <a:avLst/>
            <a:gdLst/>
            <a:ahLst/>
            <a:cxnLst/>
            <a:rect r="r" b="b" t="t" l="l"/>
            <a:pathLst>
              <a:path h="842986" w="842986">
                <a:moveTo>
                  <a:pt x="0" y="0"/>
                </a:moveTo>
                <a:lnTo>
                  <a:pt x="842986" y="0"/>
                </a:lnTo>
                <a:lnTo>
                  <a:pt x="842986" y="842986"/>
                </a:lnTo>
                <a:lnTo>
                  <a:pt x="0" y="842986"/>
                </a:lnTo>
                <a:lnTo>
                  <a:pt x="0" y="0"/>
                </a:lnTo>
                <a:close/>
              </a:path>
            </a:pathLst>
          </a:custGeom>
          <a:blipFill>
            <a:blip r:embed="rId14"/>
            <a:stretch>
              <a:fillRect l="0" t="0" r="0" b="0"/>
            </a:stretch>
          </a:blipFill>
        </p:spPr>
      </p:sp>
      <p:sp>
        <p:nvSpPr>
          <p:cNvPr name="Freeform 50" id="50"/>
          <p:cNvSpPr/>
          <p:nvPr/>
        </p:nvSpPr>
        <p:spPr>
          <a:xfrm flipH="false" flipV="false" rot="0">
            <a:off x="15249369" y="6255899"/>
            <a:ext cx="909585" cy="909585"/>
          </a:xfrm>
          <a:custGeom>
            <a:avLst/>
            <a:gdLst/>
            <a:ahLst/>
            <a:cxnLst/>
            <a:rect r="r" b="b" t="t" l="l"/>
            <a:pathLst>
              <a:path h="909585" w="909585">
                <a:moveTo>
                  <a:pt x="0" y="0"/>
                </a:moveTo>
                <a:lnTo>
                  <a:pt x="909585" y="0"/>
                </a:lnTo>
                <a:lnTo>
                  <a:pt x="909585" y="909585"/>
                </a:lnTo>
                <a:lnTo>
                  <a:pt x="0" y="909585"/>
                </a:lnTo>
                <a:lnTo>
                  <a:pt x="0" y="0"/>
                </a:lnTo>
                <a:close/>
              </a:path>
            </a:pathLst>
          </a:custGeom>
          <a:blipFill>
            <a:blip r:embed="rId15"/>
            <a:stretch>
              <a:fillRect l="0" t="0" r="0" b="0"/>
            </a:stretch>
          </a:blipFill>
        </p:spPr>
      </p:sp>
      <p:sp>
        <p:nvSpPr>
          <p:cNvPr name="Freeform 51" id="51"/>
          <p:cNvSpPr/>
          <p:nvPr/>
        </p:nvSpPr>
        <p:spPr>
          <a:xfrm flipH="false" flipV="false" rot="0">
            <a:off x="-181336" y="0"/>
            <a:ext cx="4665686" cy="3143506"/>
          </a:xfrm>
          <a:custGeom>
            <a:avLst/>
            <a:gdLst/>
            <a:ahLst/>
            <a:cxnLst/>
            <a:rect r="r" b="b" t="t" l="l"/>
            <a:pathLst>
              <a:path h="3143506" w="4665686">
                <a:moveTo>
                  <a:pt x="0" y="0"/>
                </a:moveTo>
                <a:lnTo>
                  <a:pt x="4665685" y="0"/>
                </a:lnTo>
                <a:lnTo>
                  <a:pt x="4665685" y="3143506"/>
                </a:lnTo>
                <a:lnTo>
                  <a:pt x="0" y="3143506"/>
                </a:lnTo>
                <a:lnTo>
                  <a:pt x="0" y="0"/>
                </a:lnTo>
                <a:close/>
              </a:path>
            </a:pathLst>
          </a:custGeom>
          <a:blipFill>
            <a:blip r:embed="rId16"/>
            <a:stretch>
              <a:fillRect l="0" t="0" r="0" b="0"/>
            </a:stretch>
          </a:blipFill>
        </p:spPr>
      </p:sp>
      <p:sp>
        <p:nvSpPr>
          <p:cNvPr name="TextBox 52" id="52"/>
          <p:cNvSpPr txBox="true"/>
          <p:nvPr/>
        </p:nvSpPr>
        <p:spPr>
          <a:xfrm rot="0">
            <a:off x="2076271" y="3712210"/>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Lokal Prototipleme – PyCharm</a:t>
            </a:r>
          </a:p>
        </p:txBody>
      </p:sp>
      <p:sp>
        <p:nvSpPr>
          <p:cNvPr name="TextBox 53" id="53"/>
          <p:cNvSpPr txBox="true"/>
          <p:nvPr/>
        </p:nvSpPr>
        <p:spPr>
          <a:xfrm rot="0">
            <a:off x="10630263" y="4347333"/>
            <a:ext cx="4903239"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Mobil &amp; Web İstemci</a:t>
            </a:r>
          </a:p>
        </p:txBody>
      </p:sp>
      <p:sp>
        <p:nvSpPr>
          <p:cNvPr name="TextBox 54" id="54"/>
          <p:cNvSpPr txBox="true"/>
          <p:nvPr/>
        </p:nvSpPr>
        <p:spPr>
          <a:xfrm rot="0">
            <a:off x="2076271" y="4740910"/>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Containerization</a:t>
            </a:r>
          </a:p>
        </p:txBody>
      </p:sp>
      <p:sp>
        <p:nvSpPr>
          <p:cNvPr name="TextBox 55" id="55"/>
          <p:cNvSpPr txBox="true"/>
          <p:nvPr/>
        </p:nvSpPr>
        <p:spPr>
          <a:xfrm rot="0">
            <a:off x="10630263" y="5376033"/>
            <a:ext cx="4903239"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.NET Backend Orkestrasyonu</a:t>
            </a:r>
          </a:p>
        </p:txBody>
      </p:sp>
      <p:sp>
        <p:nvSpPr>
          <p:cNvPr name="TextBox 56" id="56"/>
          <p:cNvSpPr txBox="true"/>
          <p:nvPr/>
        </p:nvSpPr>
        <p:spPr>
          <a:xfrm rot="0">
            <a:off x="2076271" y="5769610"/>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Azure Container Registry</a:t>
            </a:r>
          </a:p>
        </p:txBody>
      </p:sp>
      <p:sp>
        <p:nvSpPr>
          <p:cNvPr name="TextBox 57" id="57"/>
          <p:cNvSpPr txBox="true"/>
          <p:nvPr/>
        </p:nvSpPr>
        <p:spPr>
          <a:xfrm rot="0">
            <a:off x="2076271" y="6819901"/>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API Erişimi</a:t>
            </a:r>
          </a:p>
        </p:txBody>
      </p:sp>
      <p:sp>
        <p:nvSpPr>
          <p:cNvPr name="TextBox 58" id="58"/>
          <p:cNvSpPr txBox="true"/>
          <p:nvPr/>
        </p:nvSpPr>
        <p:spPr>
          <a:xfrm rot="0">
            <a:off x="10630263" y="6404733"/>
            <a:ext cx="4903239"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CI / CD &amp; Sürümleme</a:t>
            </a:r>
          </a:p>
        </p:txBody>
      </p:sp>
      <p:sp>
        <p:nvSpPr>
          <p:cNvPr name="TextBox 59" id="59"/>
          <p:cNvSpPr txBox="true"/>
          <p:nvPr/>
        </p:nvSpPr>
        <p:spPr>
          <a:xfrm rot="0">
            <a:off x="9289414" y="540507"/>
            <a:ext cx="6793416" cy="2346325"/>
          </a:xfrm>
          <a:prstGeom prst="rect">
            <a:avLst/>
          </a:prstGeom>
        </p:spPr>
        <p:txBody>
          <a:bodyPr anchor="t" rtlCol="false" tIns="0" lIns="0" bIns="0" rIns="0">
            <a:spAutoFit/>
          </a:bodyPr>
          <a:lstStyle/>
          <a:p>
            <a:pPr algn="l">
              <a:lnSpc>
                <a:spcPts val="9200"/>
              </a:lnSpc>
            </a:pPr>
            <a:r>
              <a:rPr lang="en-US" sz="8000">
                <a:solidFill>
                  <a:srgbClr val="FFFFFF"/>
                </a:solidFill>
                <a:latin typeface="TT Norms"/>
                <a:ea typeface="TT Norms"/>
                <a:cs typeface="TT Norms"/>
                <a:sym typeface="TT Norms"/>
              </a:rPr>
              <a:t>ÜRÜN GELIŞTIRME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497691" y="3870189"/>
            <a:ext cx="7187660" cy="2609705"/>
          </a:xfrm>
          <a:custGeom>
            <a:avLst/>
            <a:gdLst/>
            <a:ahLst/>
            <a:cxnLst/>
            <a:rect r="r" b="b" t="t" l="l"/>
            <a:pathLst>
              <a:path h="2609705" w="7187660">
                <a:moveTo>
                  <a:pt x="0" y="0"/>
                </a:moveTo>
                <a:lnTo>
                  <a:pt x="7187660" y="0"/>
                </a:lnTo>
                <a:lnTo>
                  <a:pt x="7187660" y="2609705"/>
                </a:lnTo>
                <a:lnTo>
                  <a:pt x="0" y="2609705"/>
                </a:lnTo>
                <a:lnTo>
                  <a:pt x="0" y="0"/>
                </a:lnTo>
                <a:close/>
              </a:path>
            </a:pathLst>
          </a:custGeom>
          <a:blipFill>
            <a:blip r:embed="rId2"/>
            <a:stretch>
              <a:fillRect l="0" t="-3293" r="-37069" b="-3293"/>
            </a:stretch>
          </a:blipFill>
        </p:spPr>
      </p:sp>
      <p:sp>
        <p:nvSpPr>
          <p:cNvPr name="TextBox 9" id="9"/>
          <p:cNvSpPr txBox="true"/>
          <p:nvPr/>
        </p:nvSpPr>
        <p:spPr>
          <a:xfrm rot="0">
            <a:off x="1690543" y="1932791"/>
            <a:ext cx="14490308"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JWT AUTHENTICATION</a:t>
            </a:r>
          </a:p>
        </p:txBody>
      </p:sp>
      <p:sp>
        <p:nvSpPr>
          <p:cNvPr name="TextBox 10" id="10"/>
          <p:cNvSpPr txBox="true"/>
          <p:nvPr/>
        </p:nvSpPr>
        <p:spPr>
          <a:xfrm rot="0">
            <a:off x="1514349" y="4032839"/>
            <a:ext cx="6540808" cy="2657330"/>
          </a:xfrm>
          <a:prstGeom prst="rect">
            <a:avLst/>
          </a:prstGeom>
        </p:spPr>
        <p:txBody>
          <a:bodyPr anchor="t" rtlCol="false" tIns="0" lIns="0" bIns="0" rIns="0">
            <a:spAutoFit/>
          </a:bodyPr>
          <a:lstStyle/>
          <a:p>
            <a:pPr algn="just">
              <a:lnSpc>
                <a:spcPts val="3533"/>
              </a:lnSpc>
              <a:spcBef>
                <a:spcPct val="0"/>
              </a:spcBef>
            </a:pPr>
            <a:r>
              <a:rPr lang="en-US" sz="2523">
                <a:solidFill>
                  <a:srgbClr val="0D0D0D"/>
                </a:solidFill>
                <a:latin typeface="Open Sauce"/>
                <a:ea typeface="Open Sauce"/>
                <a:cs typeface="Open Sauce"/>
                <a:sym typeface="Open Sauce"/>
              </a:rPr>
              <a:t>Kullanıcı oturum yönetimi için modern ve güvenli bir çözüm olan JSON Web Token (JWT), kullanıcı girişinde token üretir ve bu token tüm güvenli isteklerde kimlik doğrulama amacıyla kullanılır.</a:t>
            </a:r>
          </a:p>
          <a:p>
            <a:pPr algn="just">
              <a:lnSpc>
                <a:spcPts val="3533"/>
              </a:lnSpc>
              <a:spcBef>
                <a:spcPct val="0"/>
              </a:spcBef>
            </a:pPr>
          </a:p>
        </p:txBody>
      </p:sp>
      <p:sp>
        <p:nvSpPr>
          <p:cNvPr name="TextBox 11" id="11"/>
          <p:cNvSpPr txBox="true"/>
          <p:nvPr/>
        </p:nvSpPr>
        <p:spPr>
          <a:xfrm rot="0">
            <a:off x="1028700" y="7605307"/>
            <a:ext cx="15789696" cy="12985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Sunucu tarafında oturum tutulmaz, her istek kendini token ile doğrular.</a:t>
            </a:r>
          </a:p>
          <a:p>
            <a:pPr algn="just" marL="539749" indent="-269875" lvl="1">
              <a:lnSpc>
                <a:spcPts val="3499"/>
              </a:lnSpc>
              <a:buFont typeface="Arial"/>
              <a:buChar char="•"/>
            </a:pPr>
            <a:r>
              <a:rPr lang="en-US" sz="2499">
                <a:solidFill>
                  <a:srgbClr val="0D0D0D"/>
                </a:solidFill>
                <a:latin typeface="Open Sauce"/>
                <a:ea typeface="Open Sauce"/>
                <a:cs typeface="Open Sauce"/>
                <a:sym typeface="Open Sauce"/>
              </a:rPr>
              <a:t>Token içerisine kullanıcı bilgileri (claim’ler) gömülerek özelleştirme sağlanır.</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Süreli token kullanımı sayesinde otomatik oturum zaman aşımı yapılabilir.</a:t>
            </a:r>
          </a:p>
        </p:txBody>
      </p:sp>
      <p:pic>
        <p:nvPicPr>
          <p:cNvPr name="Picture 12" id="12"/>
          <p:cNvPicPr>
            <a:picLocks noChangeAspect="true"/>
          </p:cNvPicPr>
          <p:nvPr/>
        </p:nvPicPr>
        <p:blipFill>
          <a:blip r:embed="rId3"/>
          <a:stretch>
            <a:fillRect/>
          </a:stretch>
        </p:blipFill>
        <p:spPr>
          <a:xfrm rot="0">
            <a:off x="13312495" y="6444951"/>
            <a:ext cx="5736710" cy="5197194"/>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330388" y="3625617"/>
            <a:ext cx="8928912" cy="2777426"/>
          </a:xfrm>
          <a:custGeom>
            <a:avLst/>
            <a:gdLst/>
            <a:ahLst/>
            <a:cxnLst/>
            <a:rect r="r" b="b" t="t" l="l"/>
            <a:pathLst>
              <a:path h="2777426" w="8928912">
                <a:moveTo>
                  <a:pt x="0" y="0"/>
                </a:moveTo>
                <a:lnTo>
                  <a:pt x="8928912" y="0"/>
                </a:lnTo>
                <a:lnTo>
                  <a:pt x="8928912" y="2777426"/>
                </a:lnTo>
                <a:lnTo>
                  <a:pt x="0" y="2777426"/>
                </a:lnTo>
                <a:lnTo>
                  <a:pt x="0" y="0"/>
                </a:lnTo>
                <a:close/>
              </a:path>
            </a:pathLst>
          </a:custGeom>
          <a:blipFill>
            <a:blip r:embed="rId2"/>
            <a:stretch>
              <a:fillRect l="0" t="0" r="0" b="0"/>
            </a:stretch>
          </a:blipFill>
        </p:spPr>
      </p:sp>
      <p:sp>
        <p:nvSpPr>
          <p:cNvPr name="TextBox 9" id="9"/>
          <p:cNvSpPr txBox="true"/>
          <p:nvPr/>
        </p:nvSpPr>
        <p:spPr>
          <a:xfrm rot="0">
            <a:off x="1359621" y="2089322"/>
            <a:ext cx="15568757" cy="977281"/>
          </a:xfrm>
          <a:prstGeom prst="rect">
            <a:avLst/>
          </a:prstGeom>
        </p:spPr>
        <p:txBody>
          <a:bodyPr anchor="t" rtlCol="false" tIns="0" lIns="0" bIns="0" rIns="0">
            <a:spAutoFit/>
          </a:bodyPr>
          <a:lstStyle/>
          <a:p>
            <a:pPr algn="l">
              <a:lnSpc>
                <a:spcPts val="7110"/>
              </a:lnSpc>
            </a:pPr>
            <a:r>
              <a:rPr lang="en-US" sz="7900" b="true">
                <a:solidFill>
                  <a:srgbClr val="183685"/>
                </a:solidFill>
                <a:latin typeface="DM Sans Bold"/>
                <a:ea typeface="DM Sans Bold"/>
                <a:cs typeface="DM Sans Bold"/>
                <a:sym typeface="DM Sans Bold"/>
              </a:rPr>
              <a:t>HANGFIRE (MEMORYSTORAGE)</a:t>
            </a:r>
          </a:p>
        </p:txBody>
      </p:sp>
      <p:sp>
        <p:nvSpPr>
          <p:cNvPr name="TextBox 10" id="10"/>
          <p:cNvSpPr txBox="true"/>
          <p:nvPr/>
        </p:nvSpPr>
        <p:spPr>
          <a:xfrm rot="0">
            <a:off x="1359621" y="3568205"/>
            <a:ext cx="6540808" cy="3102964"/>
          </a:xfrm>
          <a:prstGeom prst="rect">
            <a:avLst/>
          </a:prstGeom>
        </p:spPr>
        <p:txBody>
          <a:bodyPr anchor="t" rtlCol="false" tIns="0" lIns="0" bIns="0" rIns="0">
            <a:spAutoFit/>
          </a:bodyPr>
          <a:lstStyle/>
          <a:p>
            <a:pPr algn="just">
              <a:lnSpc>
                <a:spcPts val="3533"/>
              </a:lnSpc>
              <a:spcBef>
                <a:spcPct val="0"/>
              </a:spcBef>
            </a:pPr>
            <a:r>
              <a:rPr lang="en-US" sz="2523">
                <a:solidFill>
                  <a:srgbClr val="0D0D0D"/>
                </a:solidFill>
                <a:latin typeface="Open Sauce"/>
                <a:ea typeface="Open Sauce"/>
                <a:cs typeface="Open Sauce"/>
                <a:sym typeface="Open Sauce"/>
              </a:rPr>
              <a:t>Zaman</a:t>
            </a:r>
            <a:r>
              <a:rPr lang="en-US" sz="2523">
                <a:solidFill>
                  <a:srgbClr val="0D0D0D"/>
                </a:solidFill>
                <a:latin typeface="Open Sauce"/>
                <a:ea typeface="Open Sauce"/>
                <a:cs typeface="Open Sauce"/>
                <a:sym typeface="Open Sauce"/>
              </a:rPr>
              <a:t>lanmış görevlerin (cron job) yürütülmesini sağlayan Hangfire, .NET projeleri için gelişmiş bir iş zamanlayıcıdır. Faturacım projesinde her ayın 1'inde saat 03:00’te tüm kullanıcılara ait aylık fatura özetlerini içeren e-postalar otomatik olarak gönderilir.</a:t>
            </a:r>
          </a:p>
        </p:txBody>
      </p:sp>
      <p:sp>
        <p:nvSpPr>
          <p:cNvPr name="TextBox 11" id="11"/>
          <p:cNvSpPr txBox="true"/>
          <p:nvPr/>
        </p:nvSpPr>
        <p:spPr>
          <a:xfrm rot="0">
            <a:off x="1028700" y="6895381"/>
            <a:ext cx="16764684" cy="245427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D0D0D"/>
                </a:solidFill>
                <a:latin typeface="Open Sauce"/>
                <a:ea typeface="Open Sauce"/>
                <a:cs typeface="Open Sauce"/>
                <a:sym typeface="Open Sauce"/>
              </a:rPr>
              <a:t>RecurringJob tanımı ile s</a:t>
            </a:r>
            <a:r>
              <a:rPr lang="en-US" sz="3500">
                <a:solidFill>
                  <a:srgbClr val="0D0D0D"/>
                </a:solidFill>
                <a:latin typeface="Open Sauce"/>
                <a:ea typeface="Open Sauce"/>
                <a:cs typeface="Open Sauce"/>
                <a:sym typeface="Open Sauce"/>
              </a:rPr>
              <a:t>ürekli çalışan işler tanımlanabilir.</a:t>
            </a:r>
          </a:p>
          <a:p>
            <a:pPr algn="l" marL="755651" indent="-377825" lvl="1">
              <a:lnSpc>
                <a:spcPts val="4900"/>
              </a:lnSpc>
              <a:buFont typeface="Arial"/>
              <a:buChar char="•"/>
            </a:pPr>
            <a:r>
              <a:rPr lang="en-US" sz="3500">
                <a:solidFill>
                  <a:srgbClr val="0D0D0D"/>
                </a:solidFill>
                <a:latin typeface="Open Sauce"/>
                <a:ea typeface="Open Sauce"/>
                <a:cs typeface="Open Sauce"/>
                <a:sym typeface="Open Sauce"/>
              </a:rPr>
              <a:t>Başarısız olan işler tekrar denenebilir.</a:t>
            </a:r>
          </a:p>
          <a:p>
            <a:pPr algn="l" marL="755651" indent="-377825" lvl="1">
              <a:lnSpc>
                <a:spcPts val="4900"/>
              </a:lnSpc>
              <a:buFont typeface="Arial"/>
              <a:buChar char="•"/>
            </a:pPr>
            <a:r>
              <a:rPr lang="en-US" sz="3500">
                <a:solidFill>
                  <a:srgbClr val="0D0D0D"/>
                </a:solidFill>
                <a:latin typeface="Open Sauce"/>
                <a:ea typeface="Open Sauce"/>
                <a:cs typeface="Open Sauce"/>
                <a:sym typeface="Open Sauce"/>
              </a:rPr>
              <a:t>Arayüz desteği ile geçmiş görevler izlenebilir.</a:t>
            </a:r>
          </a:p>
          <a:p>
            <a:pPr algn="l">
              <a:lnSpc>
                <a:spcPts val="4900"/>
              </a:lnSpc>
            </a:pPr>
          </a:p>
        </p:txBody>
      </p:sp>
      <p:pic>
        <p:nvPicPr>
          <p:cNvPr name="Picture 12" id="12"/>
          <p:cNvPicPr>
            <a:picLocks noChangeAspect="true"/>
          </p:cNvPicPr>
          <p:nvPr/>
        </p:nvPicPr>
        <p:blipFill>
          <a:blip r:embed="rId3"/>
          <a:stretch>
            <a:fillRect/>
          </a:stretch>
        </p:blipFill>
        <p:spPr>
          <a:xfrm rot="0">
            <a:off x="15358646" y="6283409"/>
            <a:ext cx="2705182" cy="324533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693443" y="2914427"/>
            <a:ext cx="7559331" cy="4438059"/>
          </a:xfrm>
          <a:custGeom>
            <a:avLst/>
            <a:gdLst/>
            <a:ahLst/>
            <a:cxnLst/>
            <a:rect r="r" b="b" t="t" l="l"/>
            <a:pathLst>
              <a:path h="4438059" w="7559331">
                <a:moveTo>
                  <a:pt x="0" y="0"/>
                </a:moveTo>
                <a:lnTo>
                  <a:pt x="7559331" y="0"/>
                </a:lnTo>
                <a:lnTo>
                  <a:pt x="7559331" y="4438059"/>
                </a:lnTo>
                <a:lnTo>
                  <a:pt x="0" y="4438059"/>
                </a:lnTo>
                <a:lnTo>
                  <a:pt x="0" y="0"/>
                </a:lnTo>
                <a:close/>
              </a:path>
            </a:pathLst>
          </a:custGeom>
          <a:blipFill>
            <a:blip r:embed="rId2"/>
            <a:stretch>
              <a:fillRect l="0" t="0" r="0" b="0"/>
            </a:stretch>
          </a:blipFill>
        </p:spPr>
      </p:sp>
      <p:sp>
        <p:nvSpPr>
          <p:cNvPr name="TextBox 9" id="9"/>
          <p:cNvSpPr txBox="true"/>
          <p:nvPr/>
        </p:nvSpPr>
        <p:spPr>
          <a:xfrm rot="0">
            <a:off x="1359621" y="2032172"/>
            <a:ext cx="15568757" cy="752475"/>
          </a:xfrm>
          <a:prstGeom prst="rect">
            <a:avLst/>
          </a:prstGeom>
        </p:spPr>
        <p:txBody>
          <a:bodyPr anchor="t" rtlCol="false" tIns="0" lIns="0" bIns="0" rIns="0">
            <a:spAutoFit/>
          </a:bodyPr>
          <a:lstStyle/>
          <a:p>
            <a:pPr algn="l">
              <a:lnSpc>
                <a:spcPts val="5400"/>
              </a:lnSpc>
            </a:pPr>
            <a:r>
              <a:rPr lang="en-US" sz="6000" b="true">
                <a:solidFill>
                  <a:srgbClr val="183685"/>
                </a:solidFill>
                <a:latin typeface="DM Sans Bold"/>
                <a:ea typeface="DM Sans Bold"/>
                <a:cs typeface="DM Sans Bold"/>
                <a:sym typeface="DM Sans Bold"/>
              </a:rPr>
              <a:t>SMTP ILE HTML MAIL GÖNDERIMI</a:t>
            </a:r>
          </a:p>
        </p:txBody>
      </p:sp>
      <p:sp>
        <p:nvSpPr>
          <p:cNvPr name="TextBox 10" id="10"/>
          <p:cNvSpPr txBox="true"/>
          <p:nvPr/>
        </p:nvSpPr>
        <p:spPr>
          <a:xfrm rot="0">
            <a:off x="1359621" y="3568205"/>
            <a:ext cx="6540808" cy="3102964"/>
          </a:xfrm>
          <a:prstGeom prst="rect">
            <a:avLst/>
          </a:prstGeom>
        </p:spPr>
        <p:txBody>
          <a:bodyPr anchor="t" rtlCol="false" tIns="0" lIns="0" bIns="0" rIns="0">
            <a:spAutoFit/>
          </a:bodyPr>
          <a:lstStyle/>
          <a:p>
            <a:pPr algn="just">
              <a:lnSpc>
                <a:spcPts val="3533"/>
              </a:lnSpc>
              <a:spcBef>
                <a:spcPct val="0"/>
              </a:spcBef>
            </a:pPr>
            <a:r>
              <a:rPr lang="en-US" sz="2523">
                <a:solidFill>
                  <a:srgbClr val="0D0D0D"/>
                </a:solidFill>
                <a:latin typeface="Open Sauce"/>
                <a:ea typeface="Open Sauce"/>
                <a:cs typeface="Open Sauce"/>
                <a:sym typeface="Open Sauce"/>
              </a:rPr>
              <a:t>Projede kul</a:t>
            </a:r>
            <a:r>
              <a:rPr lang="en-US" sz="2523">
                <a:solidFill>
                  <a:srgbClr val="0D0D0D"/>
                </a:solidFill>
                <a:latin typeface="Open Sauce"/>
                <a:ea typeface="Open Sauce"/>
                <a:cs typeface="Open Sauce"/>
                <a:sym typeface="Open Sauce"/>
              </a:rPr>
              <a:t>lanıcıya yönelik etkileşimi artırmak amacıyla HTML formatında dinamik e-postalar gönderilmektedir. Kayıt işlemi sonrası hoş geldin mesajı, şifre sıfırlama bağlantısı veya aylık fatura özeti gibi e-posta bildirimleri doğrudan SMTP protokolü ile gönderilir.</a:t>
            </a:r>
          </a:p>
        </p:txBody>
      </p:sp>
      <p:sp>
        <p:nvSpPr>
          <p:cNvPr name="TextBox 11" id="11"/>
          <p:cNvSpPr txBox="true"/>
          <p:nvPr/>
        </p:nvSpPr>
        <p:spPr>
          <a:xfrm rot="0">
            <a:off x="1028700" y="7509494"/>
            <a:ext cx="16764684" cy="17367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Gmail SMTP sunu</a:t>
            </a:r>
            <a:r>
              <a:rPr lang="en-US" sz="2499">
                <a:solidFill>
                  <a:srgbClr val="0D0D0D"/>
                </a:solidFill>
                <a:latin typeface="Open Sauce"/>
                <a:ea typeface="Open Sauce"/>
                <a:cs typeface="Open Sauce"/>
                <a:sym typeface="Open Sauce"/>
              </a:rPr>
              <a:t>cusu (smtp.gmail.com) kullanılmaktadır.</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MailMessage nesn</a:t>
            </a:r>
            <a:r>
              <a:rPr lang="en-US" sz="2499">
                <a:solidFill>
                  <a:srgbClr val="0D0D0D"/>
                </a:solidFill>
                <a:latin typeface="Open Sauce"/>
                <a:ea typeface="Open Sauce"/>
                <a:cs typeface="Open Sauce"/>
                <a:sym typeface="Open Sauce"/>
              </a:rPr>
              <a:t>esi ile özelleştirilmiş, HTML içerikli e-postalar hazırlanır.</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Şablon sistemi sayesinde kişiselleştirme (kullanıcı adı, tarih, tutar vs.) mümkündür.</a:t>
            </a:r>
          </a:p>
          <a:p>
            <a:pPr algn="l">
              <a:lnSpc>
                <a:spcPts val="3499"/>
              </a:lnSpc>
            </a:pPr>
          </a:p>
        </p:txBody>
      </p:sp>
      <p:pic>
        <p:nvPicPr>
          <p:cNvPr name="Picture 12" id="12"/>
          <p:cNvPicPr>
            <a:picLocks noChangeAspect="true"/>
          </p:cNvPicPr>
          <p:nvPr/>
        </p:nvPicPr>
        <p:blipFill>
          <a:blip r:embed="rId3"/>
          <a:stretch>
            <a:fillRect/>
          </a:stretch>
        </p:blipFill>
        <p:spPr>
          <a:xfrm rot="0">
            <a:off x="14033183" y="4663889"/>
            <a:ext cx="4177874" cy="501208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59621" y="2032172"/>
            <a:ext cx="15568757" cy="752475"/>
          </a:xfrm>
          <a:prstGeom prst="rect">
            <a:avLst/>
          </a:prstGeom>
        </p:spPr>
        <p:txBody>
          <a:bodyPr anchor="t" rtlCol="false" tIns="0" lIns="0" bIns="0" rIns="0">
            <a:spAutoFit/>
          </a:bodyPr>
          <a:lstStyle/>
          <a:p>
            <a:pPr algn="l">
              <a:lnSpc>
                <a:spcPts val="5400"/>
              </a:lnSpc>
            </a:pPr>
            <a:r>
              <a:rPr lang="en-US" sz="6000" b="true">
                <a:solidFill>
                  <a:srgbClr val="183685"/>
                </a:solidFill>
                <a:latin typeface="DM Sans Bold"/>
                <a:ea typeface="DM Sans Bold"/>
                <a:cs typeface="DM Sans Bold"/>
                <a:sym typeface="DM Sans Bold"/>
              </a:rPr>
              <a:t>FLUTTER MOBIL UYGULAMASI</a:t>
            </a:r>
          </a:p>
        </p:txBody>
      </p:sp>
      <p:sp>
        <p:nvSpPr>
          <p:cNvPr name="TextBox 9" id="9"/>
          <p:cNvSpPr txBox="true"/>
          <p:nvPr/>
        </p:nvSpPr>
        <p:spPr>
          <a:xfrm rot="0">
            <a:off x="1359621" y="3568205"/>
            <a:ext cx="6540808" cy="3102964"/>
          </a:xfrm>
          <a:prstGeom prst="rect">
            <a:avLst/>
          </a:prstGeom>
        </p:spPr>
        <p:txBody>
          <a:bodyPr anchor="t" rtlCol="false" tIns="0" lIns="0" bIns="0" rIns="0">
            <a:spAutoFit/>
          </a:bodyPr>
          <a:lstStyle/>
          <a:p>
            <a:pPr algn="just">
              <a:lnSpc>
                <a:spcPts val="3533"/>
              </a:lnSpc>
              <a:spcBef>
                <a:spcPct val="0"/>
              </a:spcBef>
            </a:pPr>
            <a:r>
              <a:rPr lang="en-US" sz="2523">
                <a:solidFill>
                  <a:srgbClr val="0D0D0D"/>
                </a:solidFill>
                <a:latin typeface="Open Sauce"/>
                <a:ea typeface="Open Sauce"/>
                <a:cs typeface="Open Sauce"/>
                <a:sym typeface="Open Sauce"/>
              </a:rPr>
              <a:t>Faturacım projesinin kul</a:t>
            </a:r>
            <a:r>
              <a:rPr lang="en-US" sz="2523">
                <a:solidFill>
                  <a:srgbClr val="0D0D0D"/>
                </a:solidFill>
                <a:latin typeface="Open Sauce"/>
                <a:ea typeface="Open Sauce"/>
                <a:cs typeface="Open Sauce"/>
                <a:sym typeface="Open Sauce"/>
              </a:rPr>
              <a:t>lanıcı arayüzü Flutter ile geliştirilmiştir. Android ve iOS cihazlarda çalışan bu mobil uygulama sayesinde kullanıcılar fatura görüntüleme, kamera ile fatura tarama, geçmiş fatura filtreleme ve aylık rapor alma işlemlerini kolayca gerçekleştirebilir.</a:t>
            </a:r>
          </a:p>
        </p:txBody>
      </p:sp>
      <p:sp>
        <p:nvSpPr>
          <p:cNvPr name="TextBox 10" id="10"/>
          <p:cNvSpPr txBox="true"/>
          <p:nvPr/>
        </p:nvSpPr>
        <p:spPr>
          <a:xfrm rot="0">
            <a:off x="8380712" y="3453130"/>
            <a:ext cx="9532014" cy="43656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Kullanıcı Girişi &amp; Kayıt: JWT tabanlı kimlik doğrulama mekanizmasıyla güvenli oturum yönetimi</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Fatura Tarama: Kamera veya galeri üzerinden fatura resmi seçilerek OCR/NER işlemi başlatılır</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Geçmiş Faturalar: Kategori, tarih ve tutara göre filtreleme desteği</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Aylık Raporlama: Backend üzerinden gelen HTML tabanlı rapor e-postalarını destekler</a:t>
            </a:r>
          </a:p>
          <a:p>
            <a:pPr algn="l" marL="539749" indent="-269875" lvl="1">
              <a:lnSpc>
                <a:spcPts val="3499"/>
              </a:lnSpc>
              <a:buFont typeface="Arial"/>
              <a:buChar char="•"/>
            </a:pPr>
            <a:r>
              <a:rPr lang="en-US" sz="2499">
                <a:solidFill>
                  <a:srgbClr val="0D0D0D"/>
                </a:solidFill>
                <a:latin typeface="Open Sauce"/>
                <a:ea typeface="Open Sauce"/>
                <a:cs typeface="Open Sauce"/>
                <a:sym typeface="Open Sauce"/>
              </a:rPr>
              <a:t>Responsive UI:Her çözünürlüğe uygun esnek arayüz tasarımı</a:t>
            </a:r>
          </a:p>
        </p:txBody>
      </p:sp>
      <p:pic>
        <p:nvPicPr>
          <p:cNvPr name="Picture 11" id="11"/>
          <p:cNvPicPr>
            <a:picLocks noChangeAspect="true"/>
          </p:cNvPicPr>
          <p:nvPr/>
        </p:nvPicPr>
        <p:blipFill>
          <a:blip r:embed="rId2"/>
          <a:stretch>
            <a:fillRect/>
          </a:stretch>
        </p:blipFill>
        <p:spPr>
          <a:xfrm rot="0">
            <a:off x="14155450" y="7312109"/>
            <a:ext cx="2705182" cy="3245335"/>
          </a:xfrm>
          <a:prstGeom prst="rect">
            <a:avLst/>
          </a:prstGeom>
        </p:spPr>
      </p:pic>
      <p:pic>
        <p:nvPicPr>
          <p:cNvPr name="Picture 12" id="12"/>
          <p:cNvPicPr>
            <a:picLocks noChangeAspect="true"/>
          </p:cNvPicPr>
          <p:nvPr/>
        </p:nvPicPr>
        <p:blipFill>
          <a:blip r:embed="rId3"/>
          <a:stretch>
            <a:fillRect/>
          </a:stretch>
        </p:blipFill>
        <p:spPr>
          <a:xfrm rot="0">
            <a:off x="-855511" y="6369320"/>
            <a:ext cx="7257600" cy="4288859"/>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107465"/>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1486" y="-6859967"/>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107465"/>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649774" y="-89566"/>
            <a:ext cx="8988452"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KAYNAKÇA</a:t>
            </a:r>
          </a:p>
        </p:txBody>
      </p:sp>
      <p:grpSp>
        <p:nvGrpSpPr>
          <p:cNvPr name="Group 9" id="9"/>
          <p:cNvGrpSpPr/>
          <p:nvPr/>
        </p:nvGrpSpPr>
        <p:grpSpPr>
          <a:xfrm rot="0">
            <a:off x="17452313" y="4298405"/>
            <a:ext cx="1671374" cy="1671374"/>
            <a:chOff x="0" y="0"/>
            <a:chExt cx="812800" cy="812800"/>
          </a:xfrm>
        </p:grpSpPr>
        <p:sp>
          <p:nvSpPr>
            <p:cNvPr name="Freeform 10" id="10"/>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107465"/>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2660033" y="1237299"/>
            <a:ext cx="12023807" cy="8523053"/>
          </a:xfrm>
          <a:prstGeom prst="rect">
            <a:avLst/>
          </a:prstGeom>
        </p:spPr>
        <p:txBody>
          <a:bodyPr anchor="t" rtlCol="false" tIns="0" lIns="0" bIns="0" rIns="0">
            <a:spAutoFit/>
          </a:bodyPr>
          <a:lstStyle/>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Kim, G., Hong, T., Yim, M., Nam, J., Park, J., Yim, J., Hwang, W., Yun, S., Han, D., &amp; Park, S. (2022). OCR-free document understanding transformer. Proceedings of the European Conference on Computer Vision (ECCV).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Park, S., Lee, S. S. B., Lee, J., Surh, J., Seo, M., &amp; Lee, H. (2019). CORD: A consolidated receipt dataset for post-OCR parsing. NeurIPS Datasets &amp; Benchmarks Track.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Feng, H., Zhou, W., Deng, J., Wang, Y., &amp; Li, H. (2022). Geometric representation learning for document image rectification. Proceedings of the European Conference on Computer Vision (ECCV), 1-17.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Ultralytics. (2025). Ultralytics YOLO documentation (YOLOv8 + OBB tasks).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Schweter, S. (2020). BERTurk – BERT models for Turkish [Data set]. Zenodo.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Shah, A., Gullapalli, A., Vithani, R., Galarnyk, M., &amp; Chava, S. (2024). FiNER-ORD: Financial named entity recognition open research dataset (Version 2) [Preprint]. arXiv.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Huang, Z., Chen, K., He, J., Bai, X., Karatzas, D., Lu, S., &amp; Jawahar, C. V. (2019). ICDAR2019 competition on scanned receipt OCR and information extraction. Proceedings of ICDAR, 1511-1516.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Pfitzmann, B., Auer, C., Dolfi, M., Nassar, A. S., &amp; Staar, P. W. J. (2022). DocLayNet: A large human-annotated dataset for document-layout analysis. Proceedings of KDD, 4038-4047.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Mittal, S. (2025). InvoiceNet: Deep neural network to extract intelligent information from invoice documents [Source code]. GitHub. </a:t>
            </a:r>
          </a:p>
          <a:p>
            <a:pPr algn="l">
              <a:lnSpc>
                <a:spcPts val="2433"/>
              </a:lnSpc>
              <a:spcBef>
                <a:spcPct val="0"/>
              </a:spcBef>
            </a:pPr>
          </a:p>
          <a:p>
            <a:pPr algn="l" marL="375234" indent="-187617" lvl="1">
              <a:lnSpc>
                <a:spcPts val="2433"/>
              </a:lnSpc>
              <a:spcBef>
                <a:spcPct val="0"/>
              </a:spcBef>
              <a:buFont typeface="Arial"/>
              <a:buChar char="•"/>
            </a:pPr>
            <a:r>
              <a:rPr lang="en-US" sz="1738">
                <a:solidFill>
                  <a:srgbClr val="183685"/>
                </a:solidFill>
                <a:latin typeface="Open Sauce"/>
                <a:ea typeface="Open Sauce"/>
                <a:cs typeface="Open Sauce"/>
                <a:sym typeface="Open Sauce"/>
              </a:rPr>
              <a:t>Yaseen, M. (2024). What is YOLOv8: An in-depth exploration of the internal features of the next-generation object detector [Preprint]. arXiv.</a:t>
            </a:r>
          </a:p>
          <a:p>
            <a:pPr algn="l">
              <a:lnSpc>
                <a:spcPts val="2433"/>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82185" y="1748598"/>
            <a:ext cx="12870214" cy="9311600"/>
          </a:xfrm>
          <a:prstGeom prst="rect">
            <a:avLst/>
          </a:prstGeom>
        </p:spPr>
      </p:pic>
      <p:grpSp>
        <p:nvGrpSpPr>
          <p:cNvPr name="Group 3" id="3"/>
          <p:cNvGrpSpPr/>
          <p:nvPr/>
        </p:nvGrpSpPr>
        <p:grpSpPr>
          <a:xfrm rot="0">
            <a:off x="-3230857" y="8958815"/>
            <a:ext cx="21518857" cy="2376396"/>
            <a:chOff x="0" y="0"/>
            <a:chExt cx="5667518" cy="625882"/>
          </a:xfrm>
        </p:grpSpPr>
        <p:sp>
          <p:nvSpPr>
            <p:cNvPr name="Freeform 4" id="4"/>
            <p:cNvSpPr/>
            <p:nvPr/>
          </p:nvSpPr>
          <p:spPr>
            <a:xfrm flipH="false" flipV="false" rot="0">
              <a:off x="0" y="0"/>
              <a:ext cx="5667518" cy="625882"/>
            </a:xfrm>
            <a:custGeom>
              <a:avLst/>
              <a:gdLst/>
              <a:ahLst/>
              <a:cxnLst/>
              <a:rect r="r" b="b" t="t" l="l"/>
              <a:pathLst>
                <a:path h="625882" w="5667518">
                  <a:moveTo>
                    <a:pt x="0" y="0"/>
                  </a:moveTo>
                  <a:lnTo>
                    <a:pt x="5667518" y="0"/>
                  </a:lnTo>
                  <a:lnTo>
                    <a:pt x="5667518" y="625882"/>
                  </a:lnTo>
                  <a:lnTo>
                    <a:pt x="0" y="625882"/>
                  </a:lnTo>
                  <a:close/>
                </a:path>
              </a:pathLst>
            </a:custGeom>
            <a:solidFill>
              <a:srgbClr val="107465"/>
            </a:solidFill>
          </p:spPr>
        </p:sp>
        <p:sp>
          <p:nvSpPr>
            <p:cNvPr name="TextBox 5" id="5"/>
            <p:cNvSpPr txBox="true"/>
            <p:nvPr/>
          </p:nvSpPr>
          <p:spPr>
            <a:xfrm>
              <a:off x="0" y="-38100"/>
              <a:ext cx="5667518" cy="66398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424017" y="-6859967"/>
            <a:ext cx="18788758" cy="9328392"/>
            <a:chOff x="0" y="0"/>
            <a:chExt cx="1557574" cy="773317"/>
          </a:xfrm>
        </p:grpSpPr>
        <p:sp>
          <p:nvSpPr>
            <p:cNvPr name="Freeform 7" id="7"/>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107465"/>
            </a:solidFill>
          </p:spPr>
        </p:sp>
        <p:sp>
          <p:nvSpPr>
            <p:cNvPr name="TextBox 8" id="8"/>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634823" y="126271"/>
            <a:ext cx="11199936" cy="2881884"/>
          </a:xfrm>
          <a:prstGeom prst="rect">
            <a:avLst/>
          </a:prstGeom>
        </p:spPr>
        <p:txBody>
          <a:bodyPr anchor="t" rtlCol="false" tIns="0" lIns="0" bIns="0" rIns="0">
            <a:spAutoFit/>
          </a:bodyPr>
          <a:lstStyle/>
          <a:p>
            <a:pPr algn="l">
              <a:lnSpc>
                <a:spcPts val="11328"/>
              </a:lnSpc>
            </a:pPr>
            <a:r>
              <a:rPr lang="en-US" sz="9600" b="true">
                <a:solidFill>
                  <a:srgbClr val="1E1E1E"/>
                </a:solidFill>
                <a:latin typeface="DM Sans Bold"/>
                <a:ea typeface="DM Sans Bold"/>
                <a:cs typeface="DM Sans Bold"/>
                <a:sym typeface="DM Sans Bold"/>
              </a:rPr>
              <a:t>DINLEDIĞINIZ IÇIN TEŞEKKÜR EDERIZ</a:t>
            </a:r>
          </a:p>
        </p:txBody>
      </p:sp>
      <p:grpSp>
        <p:nvGrpSpPr>
          <p:cNvPr name="Group 11" id="11"/>
          <p:cNvGrpSpPr/>
          <p:nvPr/>
        </p:nvGrpSpPr>
        <p:grpSpPr>
          <a:xfrm rot="0">
            <a:off x="10177497" y="4588171"/>
            <a:ext cx="6953894" cy="2932130"/>
            <a:chOff x="0" y="0"/>
            <a:chExt cx="9271859" cy="3909506"/>
          </a:xfrm>
        </p:grpSpPr>
        <p:sp>
          <p:nvSpPr>
            <p:cNvPr name="TextBox 12" id="12"/>
            <p:cNvSpPr txBox="true"/>
            <p:nvPr/>
          </p:nvSpPr>
          <p:spPr>
            <a:xfrm rot="0">
              <a:off x="835152" y="0"/>
              <a:ext cx="6124209" cy="807800"/>
            </a:xfrm>
            <a:prstGeom prst="rect">
              <a:avLst/>
            </a:prstGeom>
          </p:spPr>
          <p:txBody>
            <a:bodyPr anchor="t" rtlCol="false" tIns="0" lIns="0" bIns="0" rIns="0">
              <a:spAutoFit/>
            </a:bodyPr>
            <a:lstStyle/>
            <a:p>
              <a:pPr algn="ctr">
                <a:lnSpc>
                  <a:spcPts val="4789"/>
                </a:lnSpc>
              </a:pPr>
              <a:r>
                <a:rPr lang="en-US" b="true" sz="3990">
                  <a:solidFill>
                    <a:srgbClr val="183685"/>
                  </a:solidFill>
                  <a:latin typeface="DM Sans Bold"/>
                  <a:ea typeface="DM Sans Bold"/>
                  <a:cs typeface="DM Sans Bold"/>
                  <a:sym typeface="DM Sans Bold"/>
                </a:rPr>
                <a:t>AHMED SAID KILIÇ</a:t>
              </a:r>
            </a:p>
          </p:txBody>
        </p:sp>
        <p:sp>
          <p:nvSpPr>
            <p:cNvPr name="TextBox 13" id="13"/>
            <p:cNvSpPr txBox="true"/>
            <p:nvPr/>
          </p:nvSpPr>
          <p:spPr>
            <a:xfrm rot="0">
              <a:off x="148573" y="1021230"/>
              <a:ext cx="9123286" cy="843021"/>
            </a:xfrm>
            <a:prstGeom prst="rect">
              <a:avLst/>
            </a:prstGeom>
          </p:spPr>
          <p:txBody>
            <a:bodyPr anchor="t" rtlCol="false" tIns="0" lIns="0" bIns="0" rIns="0">
              <a:spAutoFit/>
            </a:bodyPr>
            <a:lstStyle/>
            <a:p>
              <a:pPr algn="ctr">
                <a:lnSpc>
                  <a:spcPts val="4941"/>
                </a:lnSpc>
              </a:pPr>
              <a:r>
                <a:rPr lang="en-US" b="true" sz="4117">
                  <a:solidFill>
                    <a:srgbClr val="183685"/>
                  </a:solidFill>
                  <a:latin typeface="DM Sans Bold"/>
                  <a:ea typeface="DM Sans Bold"/>
                  <a:cs typeface="DM Sans Bold"/>
                  <a:sym typeface="DM Sans Bold"/>
                </a:rPr>
                <a:t>ISMAIL MERT AKPINAR</a:t>
              </a:r>
            </a:p>
          </p:txBody>
        </p:sp>
        <p:sp>
          <p:nvSpPr>
            <p:cNvPr name="TextBox 14" id="14"/>
            <p:cNvSpPr txBox="true"/>
            <p:nvPr/>
          </p:nvSpPr>
          <p:spPr>
            <a:xfrm rot="0">
              <a:off x="0" y="2087399"/>
              <a:ext cx="7020220" cy="791160"/>
            </a:xfrm>
            <a:prstGeom prst="rect">
              <a:avLst/>
            </a:prstGeom>
          </p:spPr>
          <p:txBody>
            <a:bodyPr anchor="t" rtlCol="false" tIns="0" lIns="0" bIns="0" rIns="0">
              <a:spAutoFit/>
            </a:bodyPr>
            <a:lstStyle/>
            <a:p>
              <a:pPr algn="ctr">
                <a:lnSpc>
                  <a:spcPts val="4789"/>
                </a:lnSpc>
              </a:pPr>
              <a:r>
                <a:rPr lang="en-US" b="true" sz="3990">
                  <a:solidFill>
                    <a:srgbClr val="183685"/>
                  </a:solidFill>
                  <a:latin typeface="DM Sans Bold"/>
                  <a:ea typeface="DM Sans Bold"/>
                  <a:cs typeface="DM Sans Bold"/>
                  <a:sym typeface="DM Sans Bold"/>
                </a:rPr>
                <a:t>GURKAN ÇELEN</a:t>
              </a:r>
            </a:p>
          </p:txBody>
        </p:sp>
        <p:sp>
          <p:nvSpPr>
            <p:cNvPr name="TextBox 15" id="15"/>
            <p:cNvSpPr txBox="true"/>
            <p:nvPr/>
          </p:nvSpPr>
          <p:spPr>
            <a:xfrm rot="0">
              <a:off x="450120" y="3101706"/>
              <a:ext cx="7020220" cy="807800"/>
            </a:xfrm>
            <a:prstGeom prst="rect">
              <a:avLst/>
            </a:prstGeom>
          </p:spPr>
          <p:txBody>
            <a:bodyPr anchor="t" rtlCol="false" tIns="0" lIns="0" bIns="0" rIns="0">
              <a:spAutoFit/>
            </a:bodyPr>
            <a:lstStyle/>
            <a:p>
              <a:pPr algn="ctr">
                <a:lnSpc>
                  <a:spcPts val="4789"/>
                </a:lnSpc>
              </a:pPr>
              <a:r>
                <a:rPr lang="en-US" b="true" sz="3990">
                  <a:solidFill>
                    <a:srgbClr val="183685"/>
                  </a:solidFill>
                  <a:latin typeface="DM Sans Bold"/>
                  <a:ea typeface="DM Sans Bold"/>
                  <a:cs typeface="DM Sans Bold"/>
                  <a:sym typeface="DM Sans Bold"/>
                </a:rPr>
                <a:t>YUNUS ALP TURAN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4359771" y="276225"/>
            <a:ext cx="9175531" cy="1184910"/>
          </a:xfrm>
          <a:prstGeom prst="rect">
            <a:avLst/>
          </a:prstGeom>
        </p:spPr>
        <p:txBody>
          <a:bodyPr anchor="t" rtlCol="false" tIns="0" lIns="0" bIns="0" rIns="0">
            <a:spAutoFit/>
          </a:bodyPr>
          <a:lstStyle/>
          <a:p>
            <a:pPr algn="ctr">
              <a:lnSpc>
                <a:spcPts val="8640"/>
              </a:lnSpc>
            </a:pPr>
            <a:r>
              <a:rPr lang="en-US" b="true" sz="9600">
                <a:solidFill>
                  <a:srgbClr val="183685"/>
                </a:solidFill>
                <a:latin typeface="DM Sans Bold"/>
                <a:ea typeface="DM Sans Bold"/>
                <a:cs typeface="DM Sans Bold"/>
                <a:sym typeface="DM Sans Bold"/>
              </a:rPr>
              <a:t>PROJE EKIBI </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1028700"/>
            <a:ext cx="1671374" cy="1671374"/>
            <a:chOff x="0" y="0"/>
            <a:chExt cx="812800" cy="812800"/>
          </a:xfrm>
        </p:grpSpPr>
        <p:sp>
          <p:nvSpPr>
            <p:cNvPr name="Freeform 7" id="7"/>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3D8B7A"/>
            </a:solidFill>
          </p:spPr>
        </p:sp>
        <p:sp>
          <p:nvSpPr>
            <p:cNvPr name="TextBox 8" id="8"/>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2317662" y="5303948"/>
            <a:ext cx="2781604" cy="2781604"/>
            <a:chOff x="0" y="0"/>
            <a:chExt cx="812800" cy="812800"/>
          </a:xfrm>
        </p:grpSpPr>
        <p:sp>
          <p:nvSpPr>
            <p:cNvPr name="Freeform 10" id="10"/>
            <p:cNvSpPr/>
            <p:nvPr/>
          </p:nvSpPr>
          <p:spPr>
            <a:xfrm flipH="false" flipV="false" rot="0">
              <a:off x="46115" y="46115"/>
              <a:ext cx="720571" cy="720571"/>
            </a:xfrm>
            <a:custGeom>
              <a:avLst/>
              <a:gdLst/>
              <a:ahLst/>
              <a:cxnLst/>
              <a:rect r="r" b="b" t="t" l="l"/>
              <a:pathLst>
                <a:path h="720571" w="720571">
                  <a:moveTo>
                    <a:pt x="439007" y="32607"/>
                  </a:moveTo>
                  <a:lnTo>
                    <a:pt x="687963" y="281563"/>
                  </a:lnTo>
                  <a:cubicBezTo>
                    <a:pt x="708841" y="302441"/>
                    <a:pt x="720570" y="330758"/>
                    <a:pt x="720570" y="360285"/>
                  </a:cubicBezTo>
                  <a:cubicBezTo>
                    <a:pt x="720570" y="389812"/>
                    <a:pt x="708841" y="418129"/>
                    <a:pt x="687963" y="439007"/>
                  </a:cubicBezTo>
                  <a:lnTo>
                    <a:pt x="439007" y="687963"/>
                  </a:lnTo>
                  <a:cubicBezTo>
                    <a:pt x="418129" y="708841"/>
                    <a:pt x="389812" y="720570"/>
                    <a:pt x="360285" y="720570"/>
                  </a:cubicBezTo>
                  <a:cubicBezTo>
                    <a:pt x="330758" y="720570"/>
                    <a:pt x="302441" y="708841"/>
                    <a:pt x="281563" y="687963"/>
                  </a:cubicBezTo>
                  <a:lnTo>
                    <a:pt x="32607" y="439007"/>
                  </a:lnTo>
                  <a:cubicBezTo>
                    <a:pt x="11729" y="418129"/>
                    <a:pt x="0" y="389812"/>
                    <a:pt x="0" y="360285"/>
                  </a:cubicBezTo>
                  <a:cubicBezTo>
                    <a:pt x="0" y="330758"/>
                    <a:pt x="11729" y="302441"/>
                    <a:pt x="32607" y="281563"/>
                  </a:cubicBezTo>
                  <a:lnTo>
                    <a:pt x="281563" y="32607"/>
                  </a:lnTo>
                  <a:cubicBezTo>
                    <a:pt x="302441" y="11729"/>
                    <a:pt x="330758" y="0"/>
                    <a:pt x="360285" y="0"/>
                  </a:cubicBezTo>
                  <a:cubicBezTo>
                    <a:pt x="389812" y="0"/>
                    <a:pt x="418129" y="11729"/>
                    <a:pt x="439007" y="32607"/>
                  </a:cubicBezTo>
                  <a:close/>
                </a:path>
              </a:pathLst>
            </a:custGeom>
            <a:blipFill>
              <a:blip r:embed="rId2"/>
              <a:stretch>
                <a:fillRect l="-1402" t="-16433" r="-1402" b="-16433"/>
              </a:stretch>
            </a:blipFill>
          </p:spPr>
        </p:sp>
      </p:grpSp>
      <p:sp>
        <p:nvSpPr>
          <p:cNvPr name="AutoShape 11" id="11"/>
          <p:cNvSpPr/>
          <p:nvPr/>
        </p:nvSpPr>
        <p:spPr>
          <a:xfrm>
            <a:off x="2317662" y="8665639"/>
            <a:ext cx="2869509" cy="0"/>
          </a:xfrm>
          <a:prstGeom prst="line">
            <a:avLst/>
          </a:prstGeom>
          <a:ln cap="rnd" w="47625">
            <a:solidFill>
              <a:srgbClr val="3D8B7A"/>
            </a:solidFill>
            <a:prstDash val="solid"/>
            <a:headEnd type="none" len="sm" w="sm"/>
            <a:tailEnd type="none" len="sm" w="sm"/>
          </a:ln>
        </p:spPr>
      </p:sp>
      <p:sp>
        <p:nvSpPr>
          <p:cNvPr name="TextBox 12" id="12"/>
          <p:cNvSpPr txBox="true"/>
          <p:nvPr/>
        </p:nvSpPr>
        <p:spPr>
          <a:xfrm rot="0">
            <a:off x="7425186" y="4079562"/>
            <a:ext cx="3428499" cy="1513122"/>
          </a:xfrm>
          <a:prstGeom prst="rect">
            <a:avLst/>
          </a:prstGeom>
        </p:spPr>
        <p:txBody>
          <a:bodyPr anchor="t" rtlCol="false" tIns="0" lIns="0" bIns="0" rIns="0">
            <a:spAutoFit/>
          </a:bodyPr>
          <a:lstStyle/>
          <a:p>
            <a:pPr algn="ctr">
              <a:lnSpc>
                <a:spcPts val="2990"/>
              </a:lnSpc>
            </a:pPr>
            <a:r>
              <a:rPr lang="en-US" b="true" sz="2491">
                <a:solidFill>
                  <a:srgbClr val="183685"/>
                </a:solidFill>
                <a:latin typeface="DM Sans Bold"/>
                <a:ea typeface="DM Sans Bold"/>
                <a:cs typeface="DM Sans Bold"/>
                <a:sym typeface="DM Sans Bold"/>
              </a:rPr>
              <a:t>DOÇ. DR. AYŞE BERNA ALTINEL GİRGİN</a:t>
            </a:r>
          </a:p>
          <a:p>
            <a:pPr algn="ctr">
              <a:lnSpc>
                <a:spcPts val="2990"/>
              </a:lnSpc>
            </a:pPr>
          </a:p>
          <a:p>
            <a:pPr algn="ctr">
              <a:lnSpc>
                <a:spcPts val="2990"/>
              </a:lnSpc>
            </a:pPr>
          </a:p>
        </p:txBody>
      </p:sp>
      <p:grpSp>
        <p:nvGrpSpPr>
          <p:cNvPr name="Group 13" id="13"/>
          <p:cNvGrpSpPr/>
          <p:nvPr/>
        </p:nvGrpSpPr>
        <p:grpSpPr>
          <a:xfrm rot="0">
            <a:off x="6189065" y="5266763"/>
            <a:ext cx="2781604" cy="2781604"/>
            <a:chOff x="0" y="0"/>
            <a:chExt cx="812800" cy="812800"/>
          </a:xfrm>
        </p:grpSpPr>
        <p:sp>
          <p:nvSpPr>
            <p:cNvPr name="Freeform 14" id="14"/>
            <p:cNvSpPr/>
            <p:nvPr/>
          </p:nvSpPr>
          <p:spPr>
            <a:xfrm flipH="false" flipV="false" rot="0">
              <a:off x="46115" y="46115"/>
              <a:ext cx="720571" cy="720571"/>
            </a:xfrm>
            <a:custGeom>
              <a:avLst/>
              <a:gdLst/>
              <a:ahLst/>
              <a:cxnLst/>
              <a:rect r="r" b="b" t="t" l="l"/>
              <a:pathLst>
                <a:path h="720571" w="720571">
                  <a:moveTo>
                    <a:pt x="439007" y="32607"/>
                  </a:moveTo>
                  <a:lnTo>
                    <a:pt x="687963" y="281563"/>
                  </a:lnTo>
                  <a:cubicBezTo>
                    <a:pt x="708841" y="302441"/>
                    <a:pt x="720570" y="330758"/>
                    <a:pt x="720570" y="360285"/>
                  </a:cubicBezTo>
                  <a:cubicBezTo>
                    <a:pt x="720570" y="389812"/>
                    <a:pt x="708841" y="418129"/>
                    <a:pt x="687963" y="439007"/>
                  </a:cubicBezTo>
                  <a:lnTo>
                    <a:pt x="439007" y="687963"/>
                  </a:lnTo>
                  <a:cubicBezTo>
                    <a:pt x="418129" y="708841"/>
                    <a:pt x="389812" y="720570"/>
                    <a:pt x="360285" y="720570"/>
                  </a:cubicBezTo>
                  <a:cubicBezTo>
                    <a:pt x="330758" y="720570"/>
                    <a:pt x="302441" y="708841"/>
                    <a:pt x="281563" y="687963"/>
                  </a:cubicBezTo>
                  <a:lnTo>
                    <a:pt x="32607" y="439007"/>
                  </a:lnTo>
                  <a:cubicBezTo>
                    <a:pt x="11729" y="418129"/>
                    <a:pt x="0" y="389812"/>
                    <a:pt x="0" y="360285"/>
                  </a:cubicBezTo>
                  <a:cubicBezTo>
                    <a:pt x="0" y="330758"/>
                    <a:pt x="11729" y="302441"/>
                    <a:pt x="32607" y="281563"/>
                  </a:cubicBezTo>
                  <a:lnTo>
                    <a:pt x="281563" y="32607"/>
                  </a:lnTo>
                  <a:cubicBezTo>
                    <a:pt x="302441" y="11729"/>
                    <a:pt x="330758" y="0"/>
                    <a:pt x="360285" y="0"/>
                  </a:cubicBezTo>
                  <a:cubicBezTo>
                    <a:pt x="389812" y="0"/>
                    <a:pt x="418129" y="11729"/>
                    <a:pt x="439007" y="32607"/>
                  </a:cubicBezTo>
                  <a:close/>
                </a:path>
              </a:pathLst>
            </a:custGeom>
            <a:blipFill>
              <a:blip r:embed="rId3"/>
              <a:stretch>
                <a:fillRect l="-1402" t="-1402" r="-1402" b="-1402"/>
              </a:stretch>
            </a:blipFill>
          </p:spPr>
        </p:sp>
      </p:grpSp>
      <p:sp>
        <p:nvSpPr>
          <p:cNvPr name="AutoShape 15" id="15"/>
          <p:cNvSpPr/>
          <p:nvPr/>
        </p:nvSpPr>
        <p:spPr>
          <a:xfrm>
            <a:off x="6145113" y="8665639"/>
            <a:ext cx="2869509" cy="0"/>
          </a:xfrm>
          <a:prstGeom prst="line">
            <a:avLst/>
          </a:prstGeom>
          <a:ln cap="rnd" w="47625">
            <a:solidFill>
              <a:srgbClr val="3D8B7A"/>
            </a:solidFill>
            <a:prstDash val="solid"/>
            <a:headEnd type="none" len="sm" w="sm"/>
            <a:tailEnd type="none" len="sm" w="sm"/>
          </a:ln>
        </p:spPr>
      </p:sp>
      <p:grpSp>
        <p:nvGrpSpPr>
          <p:cNvPr name="Group 16" id="16"/>
          <p:cNvGrpSpPr/>
          <p:nvPr/>
        </p:nvGrpSpPr>
        <p:grpSpPr>
          <a:xfrm rot="0">
            <a:off x="10226869" y="5266763"/>
            <a:ext cx="2781604" cy="2781604"/>
            <a:chOff x="0" y="0"/>
            <a:chExt cx="812800" cy="812800"/>
          </a:xfrm>
        </p:grpSpPr>
        <p:sp>
          <p:nvSpPr>
            <p:cNvPr name="Freeform 17" id="17"/>
            <p:cNvSpPr/>
            <p:nvPr/>
          </p:nvSpPr>
          <p:spPr>
            <a:xfrm flipH="false" flipV="false" rot="0">
              <a:off x="46115" y="46115"/>
              <a:ext cx="720571" cy="720571"/>
            </a:xfrm>
            <a:custGeom>
              <a:avLst/>
              <a:gdLst/>
              <a:ahLst/>
              <a:cxnLst/>
              <a:rect r="r" b="b" t="t" l="l"/>
              <a:pathLst>
                <a:path h="720571" w="720571">
                  <a:moveTo>
                    <a:pt x="439007" y="32607"/>
                  </a:moveTo>
                  <a:lnTo>
                    <a:pt x="687963" y="281563"/>
                  </a:lnTo>
                  <a:cubicBezTo>
                    <a:pt x="708841" y="302441"/>
                    <a:pt x="720570" y="330758"/>
                    <a:pt x="720570" y="360285"/>
                  </a:cubicBezTo>
                  <a:cubicBezTo>
                    <a:pt x="720570" y="389812"/>
                    <a:pt x="708841" y="418129"/>
                    <a:pt x="687963" y="439007"/>
                  </a:cubicBezTo>
                  <a:lnTo>
                    <a:pt x="439007" y="687963"/>
                  </a:lnTo>
                  <a:cubicBezTo>
                    <a:pt x="418129" y="708841"/>
                    <a:pt x="389812" y="720570"/>
                    <a:pt x="360285" y="720570"/>
                  </a:cubicBezTo>
                  <a:cubicBezTo>
                    <a:pt x="330758" y="720570"/>
                    <a:pt x="302441" y="708841"/>
                    <a:pt x="281563" y="687963"/>
                  </a:cubicBezTo>
                  <a:lnTo>
                    <a:pt x="32607" y="439007"/>
                  </a:lnTo>
                  <a:cubicBezTo>
                    <a:pt x="11729" y="418129"/>
                    <a:pt x="0" y="389812"/>
                    <a:pt x="0" y="360285"/>
                  </a:cubicBezTo>
                  <a:cubicBezTo>
                    <a:pt x="0" y="330758"/>
                    <a:pt x="11729" y="302441"/>
                    <a:pt x="32607" y="281563"/>
                  </a:cubicBezTo>
                  <a:lnTo>
                    <a:pt x="281563" y="32607"/>
                  </a:lnTo>
                  <a:cubicBezTo>
                    <a:pt x="302441" y="11729"/>
                    <a:pt x="330758" y="0"/>
                    <a:pt x="360285" y="0"/>
                  </a:cubicBezTo>
                  <a:cubicBezTo>
                    <a:pt x="389812" y="0"/>
                    <a:pt x="418129" y="11729"/>
                    <a:pt x="439007" y="32607"/>
                  </a:cubicBezTo>
                  <a:close/>
                </a:path>
              </a:pathLst>
            </a:custGeom>
            <a:blipFill>
              <a:blip r:embed="rId4"/>
              <a:stretch>
                <a:fillRect l="-1402" t="-1402" r="-1402" b="-1402"/>
              </a:stretch>
            </a:blipFill>
          </p:spPr>
        </p:sp>
      </p:grpSp>
      <p:sp>
        <p:nvSpPr>
          <p:cNvPr name="AutoShape 18" id="18"/>
          <p:cNvSpPr/>
          <p:nvPr/>
        </p:nvSpPr>
        <p:spPr>
          <a:xfrm>
            <a:off x="10182916" y="8665639"/>
            <a:ext cx="2869509" cy="0"/>
          </a:xfrm>
          <a:prstGeom prst="line">
            <a:avLst/>
          </a:prstGeom>
          <a:ln cap="rnd" w="47625">
            <a:solidFill>
              <a:srgbClr val="3D8B7A"/>
            </a:solidFill>
            <a:prstDash val="solid"/>
            <a:headEnd type="none" len="sm" w="sm"/>
            <a:tailEnd type="none" len="sm" w="sm"/>
          </a:ln>
        </p:spPr>
      </p:sp>
      <p:grpSp>
        <p:nvGrpSpPr>
          <p:cNvPr name="Group 19" id="19"/>
          <p:cNvGrpSpPr/>
          <p:nvPr/>
        </p:nvGrpSpPr>
        <p:grpSpPr>
          <a:xfrm rot="0">
            <a:off x="-5375842" y="5531029"/>
            <a:ext cx="7454541" cy="7454541"/>
            <a:chOff x="0" y="0"/>
            <a:chExt cx="812800" cy="812800"/>
          </a:xfrm>
        </p:grpSpPr>
        <p:sp>
          <p:nvSpPr>
            <p:cNvPr name="Freeform 20" id="20"/>
            <p:cNvSpPr/>
            <p:nvPr/>
          </p:nvSpPr>
          <p:spPr>
            <a:xfrm flipH="false" flipV="false" rot="0">
              <a:off x="21700" y="21700"/>
              <a:ext cx="769400" cy="769400"/>
            </a:xfrm>
            <a:custGeom>
              <a:avLst/>
              <a:gdLst/>
              <a:ahLst/>
              <a:cxnLst/>
              <a:rect r="r" b="b" t="t" l="l"/>
              <a:pathLst>
                <a:path h="769400" w="769400">
                  <a:moveTo>
                    <a:pt x="433168" y="26768"/>
                  </a:moveTo>
                  <a:lnTo>
                    <a:pt x="742632" y="336232"/>
                  </a:lnTo>
                  <a:cubicBezTo>
                    <a:pt x="769400" y="363000"/>
                    <a:pt x="769400" y="406400"/>
                    <a:pt x="742632" y="433168"/>
                  </a:cubicBezTo>
                  <a:lnTo>
                    <a:pt x="433168" y="742632"/>
                  </a:lnTo>
                  <a:cubicBezTo>
                    <a:pt x="406400" y="769400"/>
                    <a:pt x="363000" y="769400"/>
                    <a:pt x="336232" y="742632"/>
                  </a:cubicBezTo>
                  <a:lnTo>
                    <a:pt x="26768" y="433168"/>
                  </a:lnTo>
                  <a:cubicBezTo>
                    <a:pt x="0" y="406400"/>
                    <a:pt x="0" y="363000"/>
                    <a:pt x="26768" y="336232"/>
                  </a:cubicBezTo>
                  <a:lnTo>
                    <a:pt x="336232" y="26768"/>
                  </a:lnTo>
                  <a:cubicBezTo>
                    <a:pt x="363000" y="0"/>
                    <a:pt x="406400" y="0"/>
                    <a:pt x="433168" y="26768"/>
                  </a:cubicBezTo>
                  <a:close/>
                </a:path>
              </a:pathLst>
            </a:custGeom>
            <a:solidFill>
              <a:srgbClr val="3D8B7A"/>
            </a:solidFill>
          </p:spPr>
        </p:sp>
        <p:sp>
          <p:nvSpPr>
            <p:cNvPr name="TextBox 21" id="2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3523087" y="5266763"/>
            <a:ext cx="2781604" cy="2781604"/>
            <a:chOff x="0" y="0"/>
            <a:chExt cx="812800" cy="812800"/>
          </a:xfrm>
        </p:grpSpPr>
        <p:sp>
          <p:nvSpPr>
            <p:cNvPr name="Freeform 23" id="23"/>
            <p:cNvSpPr/>
            <p:nvPr/>
          </p:nvSpPr>
          <p:spPr>
            <a:xfrm flipH="false" flipV="false" rot="0">
              <a:off x="46115" y="46115"/>
              <a:ext cx="720571" cy="720571"/>
            </a:xfrm>
            <a:custGeom>
              <a:avLst/>
              <a:gdLst/>
              <a:ahLst/>
              <a:cxnLst/>
              <a:rect r="r" b="b" t="t" l="l"/>
              <a:pathLst>
                <a:path h="720571" w="720571">
                  <a:moveTo>
                    <a:pt x="439007" y="32607"/>
                  </a:moveTo>
                  <a:lnTo>
                    <a:pt x="687963" y="281563"/>
                  </a:lnTo>
                  <a:cubicBezTo>
                    <a:pt x="708841" y="302441"/>
                    <a:pt x="720570" y="330758"/>
                    <a:pt x="720570" y="360285"/>
                  </a:cubicBezTo>
                  <a:cubicBezTo>
                    <a:pt x="720570" y="389812"/>
                    <a:pt x="708841" y="418129"/>
                    <a:pt x="687963" y="439007"/>
                  </a:cubicBezTo>
                  <a:lnTo>
                    <a:pt x="439007" y="687963"/>
                  </a:lnTo>
                  <a:cubicBezTo>
                    <a:pt x="418129" y="708841"/>
                    <a:pt x="389812" y="720570"/>
                    <a:pt x="360285" y="720570"/>
                  </a:cubicBezTo>
                  <a:cubicBezTo>
                    <a:pt x="330758" y="720570"/>
                    <a:pt x="302441" y="708841"/>
                    <a:pt x="281563" y="687963"/>
                  </a:cubicBezTo>
                  <a:lnTo>
                    <a:pt x="32607" y="439007"/>
                  </a:lnTo>
                  <a:cubicBezTo>
                    <a:pt x="11729" y="418129"/>
                    <a:pt x="0" y="389812"/>
                    <a:pt x="0" y="360285"/>
                  </a:cubicBezTo>
                  <a:cubicBezTo>
                    <a:pt x="0" y="330758"/>
                    <a:pt x="11729" y="302441"/>
                    <a:pt x="32607" y="281563"/>
                  </a:cubicBezTo>
                  <a:lnTo>
                    <a:pt x="281563" y="32607"/>
                  </a:lnTo>
                  <a:cubicBezTo>
                    <a:pt x="302441" y="11729"/>
                    <a:pt x="330758" y="0"/>
                    <a:pt x="360285" y="0"/>
                  </a:cubicBezTo>
                  <a:cubicBezTo>
                    <a:pt x="389812" y="0"/>
                    <a:pt x="418129" y="11729"/>
                    <a:pt x="439007" y="32607"/>
                  </a:cubicBezTo>
                  <a:close/>
                </a:path>
              </a:pathLst>
            </a:custGeom>
            <a:blipFill>
              <a:blip r:embed="rId5"/>
              <a:stretch>
                <a:fillRect l="-7971" t="0" r="-7971" b="0"/>
              </a:stretch>
            </a:blipFill>
          </p:spPr>
        </p:sp>
      </p:grpSp>
      <p:sp>
        <p:nvSpPr>
          <p:cNvPr name="AutoShape 24" id="24"/>
          <p:cNvSpPr/>
          <p:nvPr/>
        </p:nvSpPr>
        <p:spPr>
          <a:xfrm>
            <a:off x="13479134" y="8665639"/>
            <a:ext cx="2869509" cy="0"/>
          </a:xfrm>
          <a:prstGeom prst="line">
            <a:avLst/>
          </a:prstGeom>
          <a:ln cap="rnd" w="47625">
            <a:solidFill>
              <a:srgbClr val="3D8B7A"/>
            </a:solidFill>
            <a:prstDash val="solid"/>
            <a:headEnd type="none" len="sm" w="sm"/>
            <a:tailEnd type="none" len="sm" w="sm"/>
          </a:ln>
        </p:spPr>
      </p:sp>
      <p:grpSp>
        <p:nvGrpSpPr>
          <p:cNvPr name="Group 25" id="25"/>
          <p:cNvGrpSpPr/>
          <p:nvPr/>
        </p:nvGrpSpPr>
        <p:grpSpPr>
          <a:xfrm rot="0">
            <a:off x="7709245" y="1297958"/>
            <a:ext cx="2781604" cy="2781604"/>
            <a:chOff x="0" y="0"/>
            <a:chExt cx="812800" cy="812800"/>
          </a:xfrm>
        </p:grpSpPr>
        <p:sp>
          <p:nvSpPr>
            <p:cNvPr name="Freeform 26" id="26"/>
            <p:cNvSpPr/>
            <p:nvPr/>
          </p:nvSpPr>
          <p:spPr>
            <a:xfrm flipH="false" flipV="false" rot="0">
              <a:off x="46115" y="46115"/>
              <a:ext cx="720571" cy="720571"/>
            </a:xfrm>
            <a:custGeom>
              <a:avLst/>
              <a:gdLst/>
              <a:ahLst/>
              <a:cxnLst/>
              <a:rect r="r" b="b" t="t" l="l"/>
              <a:pathLst>
                <a:path h="720571" w="720571">
                  <a:moveTo>
                    <a:pt x="439007" y="32607"/>
                  </a:moveTo>
                  <a:lnTo>
                    <a:pt x="687963" y="281563"/>
                  </a:lnTo>
                  <a:cubicBezTo>
                    <a:pt x="708841" y="302441"/>
                    <a:pt x="720570" y="330758"/>
                    <a:pt x="720570" y="360285"/>
                  </a:cubicBezTo>
                  <a:cubicBezTo>
                    <a:pt x="720570" y="389812"/>
                    <a:pt x="708841" y="418129"/>
                    <a:pt x="687963" y="439007"/>
                  </a:cubicBezTo>
                  <a:lnTo>
                    <a:pt x="439007" y="687963"/>
                  </a:lnTo>
                  <a:cubicBezTo>
                    <a:pt x="418129" y="708841"/>
                    <a:pt x="389812" y="720570"/>
                    <a:pt x="360285" y="720570"/>
                  </a:cubicBezTo>
                  <a:cubicBezTo>
                    <a:pt x="330758" y="720570"/>
                    <a:pt x="302441" y="708841"/>
                    <a:pt x="281563" y="687963"/>
                  </a:cubicBezTo>
                  <a:lnTo>
                    <a:pt x="32607" y="439007"/>
                  </a:lnTo>
                  <a:cubicBezTo>
                    <a:pt x="11729" y="418129"/>
                    <a:pt x="0" y="389812"/>
                    <a:pt x="0" y="360285"/>
                  </a:cubicBezTo>
                  <a:cubicBezTo>
                    <a:pt x="0" y="330758"/>
                    <a:pt x="11729" y="302441"/>
                    <a:pt x="32607" y="281563"/>
                  </a:cubicBezTo>
                  <a:lnTo>
                    <a:pt x="281563" y="32607"/>
                  </a:lnTo>
                  <a:cubicBezTo>
                    <a:pt x="302441" y="11729"/>
                    <a:pt x="330758" y="0"/>
                    <a:pt x="360285" y="0"/>
                  </a:cubicBezTo>
                  <a:cubicBezTo>
                    <a:pt x="389812" y="0"/>
                    <a:pt x="418129" y="11729"/>
                    <a:pt x="439007" y="32607"/>
                  </a:cubicBezTo>
                  <a:close/>
                </a:path>
              </a:pathLst>
            </a:custGeom>
            <a:blipFill>
              <a:blip r:embed="rId6"/>
              <a:stretch>
                <a:fillRect l="0" t="0" r="0" b="0"/>
              </a:stretch>
            </a:blipFill>
          </p:spPr>
        </p:sp>
      </p:grpSp>
      <p:sp>
        <p:nvSpPr>
          <p:cNvPr name="AutoShape 27" id="27"/>
          <p:cNvSpPr/>
          <p:nvPr/>
        </p:nvSpPr>
        <p:spPr>
          <a:xfrm>
            <a:off x="7709245" y="4822826"/>
            <a:ext cx="2869509" cy="0"/>
          </a:xfrm>
          <a:prstGeom prst="line">
            <a:avLst/>
          </a:prstGeom>
          <a:ln cap="rnd" w="47625">
            <a:solidFill>
              <a:srgbClr val="3D8B7A"/>
            </a:solidFill>
            <a:prstDash val="solid"/>
            <a:headEnd type="none" len="sm" w="sm"/>
            <a:tailEnd type="none" len="sm" w="sm"/>
          </a:ln>
        </p:spPr>
      </p:sp>
      <p:sp>
        <p:nvSpPr>
          <p:cNvPr name="TextBox 28" id="28"/>
          <p:cNvSpPr txBox="true"/>
          <p:nvPr/>
        </p:nvSpPr>
        <p:spPr>
          <a:xfrm rot="0">
            <a:off x="2314660" y="8850649"/>
            <a:ext cx="2875512" cy="369295"/>
          </a:xfrm>
          <a:prstGeom prst="rect">
            <a:avLst/>
          </a:prstGeom>
        </p:spPr>
        <p:txBody>
          <a:bodyPr anchor="t" rtlCol="false" tIns="0" lIns="0" bIns="0" rIns="0">
            <a:spAutoFit/>
          </a:bodyPr>
          <a:lstStyle/>
          <a:p>
            <a:pPr algn="ctr">
              <a:lnSpc>
                <a:spcPts val="3060"/>
              </a:lnSpc>
            </a:pPr>
            <a:r>
              <a:rPr lang="en-US" sz="2186">
                <a:solidFill>
                  <a:srgbClr val="1E1E1E"/>
                </a:solidFill>
                <a:latin typeface="Open Sauce"/>
                <a:ea typeface="Open Sauce"/>
                <a:cs typeface="Open Sauce"/>
                <a:sym typeface="Open Sauce"/>
              </a:rPr>
              <a:t>AI &amp; MLOps Lead</a:t>
            </a:r>
          </a:p>
        </p:txBody>
      </p:sp>
      <p:sp>
        <p:nvSpPr>
          <p:cNvPr name="TextBox 29" id="29"/>
          <p:cNvSpPr txBox="true"/>
          <p:nvPr/>
        </p:nvSpPr>
        <p:spPr>
          <a:xfrm rot="0">
            <a:off x="2314660" y="8174796"/>
            <a:ext cx="2875512" cy="379288"/>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AHMED SAID KILIÇ</a:t>
            </a:r>
          </a:p>
        </p:txBody>
      </p:sp>
      <p:sp>
        <p:nvSpPr>
          <p:cNvPr name="TextBox 30" id="30"/>
          <p:cNvSpPr txBox="true"/>
          <p:nvPr/>
        </p:nvSpPr>
        <p:spPr>
          <a:xfrm rot="0">
            <a:off x="6142111" y="8850649"/>
            <a:ext cx="2875512" cy="756020"/>
          </a:xfrm>
          <a:prstGeom prst="rect">
            <a:avLst/>
          </a:prstGeom>
        </p:spPr>
        <p:txBody>
          <a:bodyPr anchor="t" rtlCol="false" tIns="0" lIns="0" bIns="0" rIns="0">
            <a:spAutoFit/>
          </a:bodyPr>
          <a:lstStyle/>
          <a:p>
            <a:pPr algn="ctr">
              <a:lnSpc>
                <a:spcPts val="3060"/>
              </a:lnSpc>
            </a:pPr>
            <a:r>
              <a:rPr lang="en-US" sz="2186">
                <a:solidFill>
                  <a:srgbClr val="1E1E1E"/>
                </a:solidFill>
                <a:latin typeface="Open Sauce"/>
                <a:ea typeface="Open Sauce"/>
                <a:cs typeface="Open Sauce"/>
                <a:sym typeface="Open Sauce"/>
              </a:rPr>
              <a:t>.NET Backend Developer</a:t>
            </a:r>
          </a:p>
        </p:txBody>
      </p:sp>
      <p:sp>
        <p:nvSpPr>
          <p:cNvPr name="TextBox 31" id="31"/>
          <p:cNvSpPr txBox="true"/>
          <p:nvPr/>
        </p:nvSpPr>
        <p:spPr>
          <a:xfrm rot="0">
            <a:off x="6145113" y="7907063"/>
            <a:ext cx="2875512" cy="758576"/>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ISMAIL MERT AKPINAR</a:t>
            </a:r>
          </a:p>
        </p:txBody>
      </p:sp>
      <p:sp>
        <p:nvSpPr>
          <p:cNvPr name="TextBox 32" id="32"/>
          <p:cNvSpPr txBox="true"/>
          <p:nvPr/>
        </p:nvSpPr>
        <p:spPr>
          <a:xfrm rot="0">
            <a:off x="10179914" y="8850649"/>
            <a:ext cx="2875512" cy="756020"/>
          </a:xfrm>
          <a:prstGeom prst="rect">
            <a:avLst/>
          </a:prstGeom>
        </p:spPr>
        <p:txBody>
          <a:bodyPr anchor="t" rtlCol="false" tIns="0" lIns="0" bIns="0" rIns="0">
            <a:spAutoFit/>
          </a:bodyPr>
          <a:lstStyle/>
          <a:p>
            <a:pPr algn="ctr">
              <a:lnSpc>
                <a:spcPts val="3060"/>
              </a:lnSpc>
            </a:pPr>
            <a:r>
              <a:rPr lang="en-US" sz="2186">
                <a:solidFill>
                  <a:srgbClr val="1E1E1E"/>
                </a:solidFill>
                <a:latin typeface="Open Sauce"/>
                <a:ea typeface="Open Sauce"/>
                <a:cs typeface="Open Sauce"/>
                <a:sym typeface="Open Sauce"/>
              </a:rPr>
              <a:t>Devops &amp; System-Integration Engineer</a:t>
            </a:r>
          </a:p>
        </p:txBody>
      </p:sp>
      <p:sp>
        <p:nvSpPr>
          <p:cNvPr name="TextBox 33" id="33"/>
          <p:cNvSpPr txBox="true"/>
          <p:nvPr/>
        </p:nvSpPr>
        <p:spPr>
          <a:xfrm rot="0">
            <a:off x="9969562" y="8174796"/>
            <a:ext cx="3296218" cy="371475"/>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GURKAN ÇELEN</a:t>
            </a:r>
          </a:p>
        </p:txBody>
      </p:sp>
      <p:sp>
        <p:nvSpPr>
          <p:cNvPr name="TextBox 34" id="34"/>
          <p:cNvSpPr txBox="true"/>
          <p:nvPr/>
        </p:nvSpPr>
        <p:spPr>
          <a:xfrm rot="0">
            <a:off x="13476133" y="8850649"/>
            <a:ext cx="2875512" cy="1142745"/>
          </a:xfrm>
          <a:prstGeom prst="rect">
            <a:avLst/>
          </a:prstGeom>
        </p:spPr>
        <p:txBody>
          <a:bodyPr anchor="t" rtlCol="false" tIns="0" lIns="0" bIns="0" rIns="0">
            <a:spAutoFit/>
          </a:bodyPr>
          <a:lstStyle/>
          <a:p>
            <a:pPr algn="ctr">
              <a:lnSpc>
                <a:spcPts val="3060"/>
              </a:lnSpc>
            </a:pPr>
            <a:r>
              <a:rPr lang="en-US" sz="2186">
                <a:solidFill>
                  <a:srgbClr val="1E1E1E"/>
                </a:solidFill>
                <a:latin typeface="Open Sauce"/>
                <a:ea typeface="Open Sauce"/>
                <a:cs typeface="Open Sauce"/>
                <a:sym typeface="Open Sauce"/>
              </a:rPr>
              <a:t>Mobile Developer &amp; Technical Documentation Lead</a:t>
            </a:r>
          </a:p>
        </p:txBody>
      </p:sp>
      <p:sp>
        <p:nvSpPr>
          <p:cNvPr name="TextBox 35" id="35"/>
          <p:cNvSpPr txBox="true"/>
          <p:nvPr/>
        </p:nvSpPr>
        <p:spPr>
          <a:xfrm rot="0">
            <a:off x="13265780" y="8174796"/>
            <a:ext cx="3296218" cy="379288"/>
          </a:xfrm>
          <a:prstGeom prst="rect">
            <a:avLst/>
          </a:prstGeom>
        </p:spPr>
        <p:txBody>
          <a:bodyPr anchor="t" rtlCol="false" tIns="0" lIns="0" bIns="0" rIns="0">
            <a:spAutoFit/>
          </a:bodyPr>
          <a:lstStyle/>
          <a:p>
            <a:pPr algn="ctr">
              <a:lnSpc>
                <a:spcPts val="2998"/>
              </a:lnSpc>
            </a:pPr>
            <a:r>
              <a:rPr lang="en-US" b="true" sz="2498">
                <a:solidFill>
                  <a:srgbClr val="183685"/>
                </a:solidFill>
                <a:latin typeface="DM Sans Bold"/>
                <a:ea typeface="DM Sans Bold"/>
                <a:cs typeface="DM Sans Bold"/>
                <a:sym typeface="DM Sans Bold"/>
              </a:rPr>
              <a:t>YUNUS ALP TURAN</a:t>
            </a:r>
          </a:p>
        </p:txBody>
      </p:sp>
      <p:sp>
        <p:nvSpPr>
          <p:cNvPr name="TextBox 36" id="36"/>
          <p:cNvSpPr txBox="true"/>
          <p:nvPr/>
        </p:nvSpPr>
        <p:spPr>
          <a:xfrm rot="0">
            <a:off x="7706244" y="5007837"/>
            <a:ext cx="2875512" cy="369295"/>
          </a:xfrm>
          <a:prstGeom prst="rect">
            <a:avLst/>
          </a:prstGeom>
        </p:spPr>
        <p:txBody>
          <a:bodyPr anchor="t" rtlCol="false" tIns="0" lIns="0" bIns="0" rIns="0">
            <a:spAutoFit/>
          </a:bodyPr>
          <a:lstStyle/>
          <a:p>
            <a:pPr algn="ctr">
              <a:lnSpc>
                <a:spcPts val="3060"/>
              </a:lnSpc>
            </a:pPr>
            <a:r>
              <a:rPr lang="en-US" sz="2186">
                <a:solidFill>
                  <a:srgbClr val="1E1E1E"/>
                </a:solidFill>
                <a:latin typeface="Open Sauce"/>
                <a:ea typeface="Open Sauce"/>
                <a:cs typeface="Open Sauce"/>
                <a:sym typeface="Open Sauce"/>
              </a:rPr>
              <a:t>Danışman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60000">
            <a:off x="11247279" y="-2192945"/>
            <a:ext cx="7546045" cy="7538720"/>
            <a:chOff x="0" y="0"/>
            <a:chExt cx="890190" cy="889326"/>
          </a:xfrm>
        </p:grpSpPr>
        <p:sp>
          <p:nvSpPr>
            <p:cNvPr name="Freeform 3" id="3"/>
            <p:cNvSpPr/>
            <p:nvPr/>
          </p:nvSpPr>
          <p:spPr>
            <a:xfrm flipH="false" flipV="false" rot="0">
              <a:off x="42526" y="32453"/>
              <a:ext cx="805139" cy="824421"/>
            </a:xfrm>
            <a:custGeom>
              <a:avLst/>
              <a:gdLst/>
              <a:ahLst/>
              <a:cxnLst/>
              <a:rect r="r" b="b" t="t" l="l"/>
              <a:pathLst>
                <a:path h="824421" w="805139">
                  <a:moveTo>
                    <a:pt x="475151" y="40058"/>
                  </a:moveTo>
                  <a:lnTo>
                    <a:pt x="775083" y="339699"/>
                  </a:lnTo>
                  <a:cubicBezTo>
                    <a:pt x="794326" y="358924"/>
                    <a:pt x="805139" y="385009"/>
                    <a:pt x="805139" y="412210"/>
                  </a:cubicBezTo>
                  <a:cubicBezTo>
                    <a:pt x="805139" y="439411"/>
                    <a:pt x="794326" y="465496"/>
                    <a:pt x="775083" y="484721"/>
                  </a:cubicBezTo>
                  <a:lnTo>
                    <a:pt x="475151" y="784362"/>
                  </a:lnTo>
                  <a:cubicBezTo>
                    <a:pt x="435054" y="824420"/>
                    <a:pt x="370085" y="824420"/>
                    <a:pt x="329988" y="784362"/>
                  </a:cubicBezTo>
                  <a:lnTo>
                    <a:pt x="30055" y="484721"/>
                  </a:lnTo>
                  <a:cubicBezTo>
                    <a:pt x="10812" y="465496"/>
                    <a:pt x="0" y="439411"/>
                    <a:pt x="0" y="412210"/>
                  </a:cubicBezTo>
                  <a:cubicBezTo>
                    <a:pt x="0" y="385009"/>
                    <a:pt x="10812" y="358924"/>
                    <a:pt x="30055" y="339699"/>
                  </a:cubicBezTo>
                  <a:lnTo>
                    <a:pt x="329988" y="40058"/>
                  </a:lnTo>
                  <a:cubicBezTo>
                    <a:pt x="370085" y="0"/>
                    <a:pt x="435054" y="0"/>
                    <a:pt x="475151" y="40058"/>
                  </a:cubicBezTo>
                  <a:close/>
                </a:path>
              </a:pathLst>
            </a:custGeom>
            <a:blipFill>
              <a:blip r:embed="rId2"/>
              <a:stretch>
                <a:fillRect l="-50053" t="-1199" r="-50053" b="-1199"/>
              </a:stretch>
            </a:blipFill>
          </p:spPr>
        </p:sp>
      </p:grpSp>
      <p:grpSp>
        <p:nvGrpSpPr>
          <p:cNvPr name="Group 4" id="4"/>
          <p:cNvGrpSpPr/>
          <p:nvPr/>
        </p:nvGrpSpPr>
        <p:grpSpPr>
          <a:xfrm rot="0">
            <a:off x="-7951486" y="-6859967"/>
            <a:ext cx="18788758" cy="9328392"/>
            <a:chOff x="0" y="0"/>
            <a:chExt cx="1557574" cy="773317"/>
          </a:xfrm>
        </p:grpSpPr>
        <p:sp>
          <p:nvSpPr>
            <p:cNvPr name="Freeform 5" id="5"/>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6" id="6"/>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72778" y="5411049"/>
            <a:ext cx="4292850" cy="1550117"/>
            <a:chOff x="0" y="0"/>
            <a:chExt cx="1130627" cy="408261"/>
          </a:xfrm>
        </p:grpSpPr>
        <p:sp>
          <p:nvSpPr>
            <p:cNvPr name="Freeform 8" id="8"/>
            <p:cNvSpPr/>
            <p:nvPr/>
          </p:nvSpPr>
          <p:spPr>
            <a:xfrm flipH="false" flipV="false" rot="0">
              <a:off x="0" y="0"/>
              <a:ext cx="1130627" cy="408261"/>
            </a:xfrm>
            <a:custGeom>
              <a:avLst/>
              <a:gdLst/>
              <a:ahLst/>
              <a:cxnLst/>
              <a:rect r="r" b="b" t="t" l="l"/>
              <a:pathLst>
                <a:path h="408261" w="1130627">
                  <a:moveTo>
                    <a:pt x="81155" y="0"/>
                  </a:moveTo>
                  <a:lnTo>
                    <a:pt x="1049472" y="0"/>
                  </a:lnTo>
                  <a:cubicBezTo>
                    <a:pt x="1070996" y="0"/>
                    <a:pt x="1091638" y="8550"/>
                    <a:pt x="1106857" y="23770"/>
                  </a:cubicBezTo>
                  <a:cubicBezTo>
                    <a:pt x="1122077" y="38989"/>
                    <a:pt x="1130627" y="59631"/>
                    <a:pt x="1130627" y="81155"/>
                  </a:cubicBezTo>
                  <a:lnTo>
                    <a:pt x="1130627" y="327106"/>
                  </a:lnTo>
                  <a:cubicBezTo>
                    <a:pt x="1130627" y="371927"/>
                    <a:pt x="1094293" y="408261"/>
                    <a:pt x="1049472" y="408261"/>
                  </a:cubicBezTo>
                  <a:lnTo>
                    <a:pt x="81155" y="408261"/>
                  </a:lnTo>
                  <a:cubicBezTo>
                    <a:pt x="36334" y="408261"/>
                    <a:pt x="0" y="371927"/>
                    <a:pt x="0" y="327106"/>
                  </a:cubicBezTo>
                  <a:lnTo>
                    <a:pt x="0" y="81155"/>
                  </a:lnTo>
                  <a:cubicBezTo>
                    <a:pt x="0" y="36334"/>
                    <a:pt x="36334" y="0"/>
                    <a:pt x="81155" y="0"/>
                  </a:cubicBezTo>
                  <a:close/>
                </a:path>
              </a:pathLst>
            </a:custGeom>
            <a:solidFill>
              <a:srgbClr val="000000">
                <a:alpha val="0"/>
              </a:srgbClr>
            </a:solidFill>
            <a:ln w="38100" cap="rnd">
              <a:solidFill>
                <a:srgbClr val="183685"/>
              </a:solidFill>
              <a:prstDash val="solid"/>
              <a:round/>
            </a:ln>
          </p:spPr>
        </p:sp>
        <p:sp>
          <p:nvSpPr>
            <p:cNvPr name="TextBox 9" id="9"/>
            <p:cNvSpPr txBox="true"/>
            <p:nvPr/>
          </p:nvSpPr>
          <p:spPr>
            <a:xfrm>
              <a:off x="0" y="-9525"/>
              <a:ext cx="1130627" cy="417786"/>
            </a:xfrm>
            <a:prstGeom prst="rect">
              <a:avLst/>
            </a:prstGeom>
          </p:spPr>
          <p:txBody>
            <a:bodyPr anchor="ctr" rtlCol="false" tIns="50800" lIns="50800" bIns="50800" rIns="50800"/>
            <a:lstStyle/>
            <a:p>
              <a:pPr algn="ctr">
                <a:lnSpc>
                  <a:spcPts val="3600"/>
                </a:lnSpc>
              </a:pPr>
              <a:r>
                <a:rPr lang="en-US" sz="3000">
                  <a:solidFill>
                    <a:srgbClr val="1E1E1E"/>
                  </a:solidFill>
                  <a:latin typeface="DM Sans"/>
                  <a:ea typeface="DM Sans"/>
                  <a:cs typeface="DM Sans"/>
                  <a:sym typeface="DM Sans"/>
                </a:rPr>
                <a:t>Literatür taraması, gereksinim analizi</a:t>
              </a:r>
            </a:p>
          </p:txBody>
        </p:sp>
      </p:grpSp>
      <p:grpSp>
        <p:nvGrpSpPr>
          <p:cNvPr name="Group 10" id="10"/>
          <p:cNvGrpSpPr/>
          <p:nvPr/>
        </p:nvGrpSpPr>
        <p:grpSpPr>
          <a:xfrm rot="0">
            <a:off x="6299343" y="5411049"/>
            <a:ext cx="4950079" cy="1550117"/>
            <a:chOff x="0" y="0"/>
            <a:chExt cx="1303724" cy="408261"/>
          </a:xfrm>
        </p:grpSpPr>
        <p:sp>
          <p:nvSpPr>
            <p:cNvPr name="Freeform 11" id="11"/>
            <p:cNvSpPr/>
            <p:nvPr/>
          </p:nvSpPr>
          <p:spPr>
            <a:xfrm flipH="false" flipV="false" rot="0">
              <a:off x="0" y="0"/>
              <a:ext cx="1303724" cy="408261"/>
            </a:xfrm>
            <a:custGeom>
              <a:avLst/>
              <a:gdLst/>
              <a:ahLst/>
              <a:cxnLst/>
              <a:rect r="r" b="b" t="t" l="l"/>
              <a:pathLst>
                <a:path h="408261" w="1303724">
                  <a:moveTo>
                    <a:pt x="70380" y="0"/>
                  </a:moveTo>
                  <a:lnTo>
                    <a:pt x="1233344" y="0"/>
                  </a:lnTo>
                  <a:cubicBezTo>
                    <a:pt x="1272214" y="0"/>
                    <a:pt x="1303724" y="31510"/>
                    <a:pt x="1303724" y="70380"/>
                  </a:cubicBezTo>
                  <a:lnTo>
                    <a:pt x="1303724" y="337881"/>
                  </a:lnTo>
                  <a:cubicBezTo>
                    <a:pt x="1303724" y="356547"/>
                    <a:pt x="1296309" y="374449"/>
                    <a:pt x="1283111" y="387648"/>
                  </a:cubicBezTo>
                  <a:cubicBezTo>
                    <a:pt x="1269912" y="400846"/>
                    <a:pt x="1252010" y="408261"/>
                    <a:pt x="1233344" y="408261"/>
                  </a:cubicBezTo>
                  <a:lnTo>
                    <a:pt x="70380" y="408261"/>
                  </a:lnTo>
                  <a:cubicBezTo>
                    <a:pt x="31510" y="408261"/>
                    <a:pt x="0" y="376751"/>
                    <a:pt x="0" y="337881"/>
                  </a:cubicBezTo>
                  <a:lnTo>
                    <a:pt x="0" y="70380"/>
                  </a:lnTo>
                  <a:cubicBezTo>
                    <a:pt x="0" y="31510"/>
                    <a:pt x="31510" y="0"/>
                    <a:pt x="70380" y="0"/>
                  </a:cubicBezTo>
                  <a:close/>
                </a:path>
              </a:pathLst>
            </a:custGeom>
            <a:solidFill>
              <a:srgbClr val="000000">
                <a:alpha val="0"/>
              </a:srgbClr>
            </a:solidFill>
            <a:ln w="38100" cap="rnd">
              <a:solidFill>
                <a:srgbClr val="183685"/>
              </a:solidFill>
              <a:prstDash val="solid"/>
              <a:round/>
            </a:ln>
          </p:spPr>
        </p:sp>
        <p:sp>
          <p:nvSpPr>
            <p:cNvPr name="TextBox 12" id="12"/>
            <p:cNvSpPr txBox="true"/>
            <p:nvPr/>
          </p:nvSpPr>
          <p:spPr>
            <a:xfrm>
              <a:off x="0" y="-9525"/>
              <a:ext cx="1303724" cy="417786"/>
            </a:xfrm>
            <a:prstGeom prst="rect">
              <a:avLst/>
            </a:prstGeom>
          </p:spPr>
          <p:txBody>
            <a:bodyPr anchor="ctr" rtlCol="false" tIns="50800" lIns="50800" bIns="50800" rIns="50800"/>
            <a:lstStyle/>
            <a:p>
              <a:pPr algn="ctr">
                <a:lnSpc>
                  <a:spcPts val="3600"/>
                </a:lnSpc>
              </a:pPr>
              <a:r>
                <a:rPr lang="en-US" sz="3000">
                  <a:solidFill>
                    <a:srgbClr val="1E1E1E"/>
                  </a:solidFill>
                  <a:latin typeface="DM Sans"/>
                  <a:ea typeface="DM Sans"/>
                  <a:cs typeface="DM Sans"/>
                  <a:sym typeface="DM Sans"/>
                </a:rPr>
                <a:t>Veri toplama </a:t>
              </a:r>
            </a:p>
            <a:p>
              <a:pPr algn="ctr">
                <a:lnSpc>
                  <a:spcPts val="3600"/>
                </a:lnSpc>
              </a:pPr>
              <a:r>
                <a:rPr lang="en-US" sz="3000">
                  <a:solidFill>
                    <a:srgbClr val="1E1E1E"/>
                  </a:solidFill>
                  <a:latin typeface="DM Sans"/>
                  <a:ea typeface="DM Sans"/>
                  <a:cs typeface="DM Sans"/>
                  <a:sym typeface="DM Sans"/>
                </a:rPr>
                <a:t>&amp; etiketleme</a:t>
              </a:r>
            </a:p>
          </p:txBody>
        </p:sp>
      </p:grpSp>
      <p:grpSp>
        <p:nvGrpSpPr>
          <p:cNvPr name="Group 13" id="13"/>
          <p:cNvGrpSpPr/>
          <p:nvPr/>
        </p:nvGrpSpPr>
        <p:grpSpPr>
          <a:xfrm rot="0">
            <a:off x="6299343" y="7970241"/>
            <a:ext cx="4292850" cy="1550117"/>
            <a:chOff x="0" y="0"/>
            <a:chExt cx="1130627" cy="408261"/>
          </a:xfrm>
        </p:grpSpPr>
        <p:sp>
          <p:nvSpPr>
            <p:cNvPr name="Freeform 14" id="14"/>
            <p:cNvSpPr/>
            <p:nvPr/>
          </p:nvSpPr>
          <p:spPr>
            <a:xfrm flipH="false" flipV="false" rot="0">
              <a:off x="0" y="0"/>
              <a:ext cx="1130627" cy="408261"/>
            </a:xfrm>
            <a:custGeom>
              <a:avLst/>
              <a:gdLst/>
              <a:ahLst/>
              <a:cxnLst/>
              <a:rect r="r" b="b" t="t" l="l"/>
              <a:pathLst>
                <a:path h="408261" w="1130627">
                  <a:moveTo>
                    <a:pt x="81155" y="0"/>
                  </a:moveTo>
                  <a:lnTo>
                    <a:pt x="1049472" y="0"/>
                  </a:lnTo>
                  <a:cubicBezTo>
                    <a:pt x="1070996" y="0"/>
                    <a:pt x="1091638" y="8550"/>
                    <a:pt x="1106857" y="23770"/>
                  </a:cubicBezTo>
                  <a:cubicBezTo>
                    <a:pt x="1122077" y="38989"/>
                    <a:pt x="1130627" y="59631"/>
                    <a:pt x="1130627" y="81155"/>
                  </a:cubicBezTo>
                  <a:lnTo>
                    <a:pt x="1130627" y="327106"/>
                  </a:lnTo>
                  <a:cubicBezTo>
                    <a:pt x="1130627" y="371927"/>
                    <a:pt x="1094293" y="408261"/>
                    <a:pt x="1049472" y="408261"/>
                  </a:cubicBezTo>
                  <a:lnTo>
                    <a:pt x="81155" y="408261"/>
                  </a:lnTo>
                  <a:cubicBezTo>
                    <a:pt x="36334" y="408261"/>
                    <a:pt x="0" y="371927"/>
                    <a:pt x="0" y="327106"/>
                  </a:cubicBezTo>
                  <a:lnTo>
                    <a:pt x="0" y="81155"/>
                  </a:lnTo>
                  <a:cubicBezTo>
                    <a:pt x="0" y="36334"/>
                    <a:pt x="36334" y="0"/>
                    <a:pt x="81155" y="0"/>
                  </a:cubicBezTo>
                  <a:close/>
                </a:path>
              </a:pathLst>
            </a:custGeom>
            <a:solidFill>
              <a:srgbClr val="000000">
                <a:alpha val="0"/>
              </a:srgbClr>
            </a:solidFill>
            <a:ln w="38100" cap="rnd">
              <a:solidFill>
                <a:srgbClr val="183685"/>
              </a:solidFill>
              <a:prstDash val="solid"/>
              <a:round/>
            </a:ln>
          </p:spPr>
        </p:sp>
        <p:sp>
          <p:nvSpPr>
            <p:cNvPr name="TextBox 15" id="15"/>
            <p:cNvSpPr txBox="true"/>
            <p:nvPr/>
          </p:nvSpPr>
          <p:spPr>
            <a:xfrm>
              <a:off x="0" y="-9525"/>
              <a:ext cx="1130627" cy="417786"/>
            </a:xfrm>
            <a:prstGeom prst="rect">
              <a:avLst/>
            </a:prstGeom>
          </p:spPr>
          <p:txBody>
            <a:bodyPr anchor="ctr" rtlCol="false" tIns="50800" lIns="50800" bIns="50800" rIns="50800"/>
            <a:lstStyle/>
            <a:p>
              <a:pPr algn="ctr">
                <a:lnSpc>
                  <a:spcPts val="3600"/>
                </a:lnSpc>
              </a:pPr>
              <a:r>
                <a:rPr lang="en-US" sz="3000">
                  <a:solidFill>
                    <a:srgbClr val="1E1E1E"/>
                  </a:solidFill>
                  <a:latin typeface="DM Sans"/>
                  <a:ea typeface="DM Sans"/>
                  <a:cs typeface="DM Sans"/>
                  <a:sym typeface="DM Sans"/>
                </a:rPr>
                <a:t>API &amp; mobil istemci entegrasyonu</a:t>
              </a:r>
            </a:p>
          </p:txBody>
        </p:sp>
      </p:grpSp>
      <p:grpSp>
        <p:nvGrpSpPr>
          <p:cNvPr name="Group 16" id="16"/>
          <p:cNvGrpSpPr/>
          <p:nvPr/>
        </p:nvGrpSpPr>
        <p:grpSpPr>
          <a:xfrm rot="0">
            <a:off x="11922571" y="5411049"/>
            <a:ext cx="4950079" cy="1550117"/>
            <a:chOff x="0" y="0"/>
            <a:chExt cx="1303724" cy="408261"/>
          </a:xfrm>
        </p:grpSpPr>
        <p:sp>
          <p:nvSpPr>
            <p:cNvPr name="Freeform 17" id="17"/>
            <p:cNvSpPr/>
            <p:nvPr/>
          </p:nvSpPr>
          <p:spPr>
            <a:xfrm flipH="false" flipV="false" rot="0">
              <a:off x="0" y="0"/>
              <a:ext cx="1303724" cy="408261"/>
            </a:xfrm>
            <a:custGeom>
              <a:avLst/>
              <a:gdLst/>
              <a:ahLst/>
              <a:cxnLst/>
              <a:rect r="r" b="b" t="t" l="l"/>
              <a:pathLst>
                <a:path h="408261" w="1303724">
                  <a:moveTo>
                    <a:pt x="70380" y="0"/>
                  </a:moveTo>
                  <a:lnTo>
                    <a:pt x="1233344" y="0"/>
                  </a:lnTo>
                  <a:cubicBezTo>
                    <a:pt x="1272214" y="0"/>
                    <a:pt x="1303724" y="31510"/>
                    <a:pt x="1303724" y="70380"/>
                  </a:cubicBezTo>
                  <a:lnTo>
                    <a:pt x="1303724" y="337881"/>
                  </a:lnTo>
                  <a:cubicBezTo>
                    <a:pt x="1303724" y="356547"/>
                    <a:pt x="1296309" y="374449"/>
                    <a:pt x="1283111" y="387648"/>
                  </a:cubicBezTo>
                  <a:cubicBezTo>
                    <a:pt x="1269912" y="400846"/>
                    <a:pt x="1252010" y="408261"/>
                    <a:pt x="1233344" y="408261"/>
                  </a:cubicBezTo>
                  <a:lnTo>
                    <a:pt x="70380" y="408261"/>
                  </a:lnTo>
                  <a:cubicBezTo>
                    <a:pt x="31510" y="408261"/>
                    <a:pt x="0" y="376751"/>
                    <a:pt x="0" y="337881"/>
                  </a:cubicBezTo>
                  <a:lnTo>
                    <a:pt x="0" y="70380"/>
                  </a:lnTo>
                  <a:cubicBezTo>
                    <a:pt x="0" y="31510"/>
                    <a:pt x="31510" y="0"/>
                    <a:pt x="70380" y="0"/>
                  </a:cubicBezTo>
                  <a:close/>
                </a:path>
              </a:pathLst>
            </a:custGeom>
            <a:solidFill>
              <a:srgbClr val="000000">
                <a:alpha val="0"/>
              </a:srgbClr>
            </a:solidFill>
            <a:ln w="38100" cap="rnd">
              <a:solidFill>
                <a:srgbClr val="183685"/>
              </a:solidFill>
              <a:prstDash val="solid"/>
              <a:round/>
            </a:ln>
          </p:spPr>
        </p:sp>
        <p:sp>
          <p:nvSpPr>
            <p:cNvPr name="TextBox 18" id="18"/>
            <p:cNvSpPr txBox="true"/>
            <p:nvPr/>
          </p:nvSpPr>
          <p:spPr>
            <a:xfrm>
              <a:off x="0" y="-9525"/>
              <a:ext cx="1303724" cy="417786"/>
            </a:xfrm>
            <a:prstGeom prst="rect">
              <a:avLst/>
            </a:prstGeom>
          </p:spPr>
          <p:txBody>
            <a:bodyPr anchor="ctr" rtlCol="false" tIns="50800" lIns="50800" bIns="50800" rIns="50800"/>
            <a:lstStyle/>
            <a:p>
              <a:pPr algn="ctr">
                <a:lnSpc>
                  <a:spcPts val="3600"/>
                </a:lnSpc>
              </a:pPr>
              <a:r>
                <a:rPr lang="en-US" sz="3000">
                  <a:solidFill>
                    <a:srgbClr val="1E1E1E"/>
                  </a:solidFill>
                  <a:latin typeface="DM Sans"/>
                  <a:ea typeface="DM Sans"/>
                  <a:cs typeface="DM Sans"/>
                  <a:sym typeface="DM Sans"/>
                </a:rPr>
                <a:t>YOLOv8-OBB + DocGeoNet geliştirme</a:t>
              </a:r>
            </a:p>
          </p:txBody>
        </p:sp>
      </p:grpSp>
      <p:sp>
        <p:nvSpPr>
          <p:cNvPr name="AutoShape 19" id="19"/>
          <p:cNvSpPr/>
          <p:nvPr/>
        </p:nvSpPr>
        <p:spPr>
          <a:xfrm>
            <a:off x="5080406" y="6219445"/>
            <a:ext cx="553357" cy="0"/>
          </a:xfrm>
          <a:prstGeom prst="line">
            <a:avLst/>
          </a:prstGeom>
          <a:ln cap="rnd" w="66675">
            <a:solidFill>
              <a:srgbClr val="183685"/>
            </a:solidFill>
            <a:prstDash val="lgDash"/>
            <a:headEnd type="none" len="sm" w="sm"/>
            <a:tailEnd type="arrow" len="sm" w="med"/>
          </a:ln>
        </p:spPr>
      </p:sp>
      <p:sp>
        <p:nvSpPr>
          <p:cNvPr name="AutoShape 20" id="20"/>
          <p:cNvSpPr/>
          <p:nvPr/>
        </p:nvSpPr>
        <p:spPr>
          <a:xfrm>
            <a:off x="13925072" y="7279104"/>
            <a:ext cx="0" cy="429078"/>
          </a:xfrm>
          <a:prstGeom prst="line">
            <a:avLst/>
          </a:prstGeom>
          <a:ln cap="rnd" w="66675">
            <a:solidFill>
              <a:srgbClr val="183685"/>
            </a:solidFill>
            <a:prstDash val="lgDash"/>
            <a:headEnd type="none" len="sm" w="sm"/>
            <a:tailEnd type="arrow" len="sm" w="med"/>
          </a:ln>
        </p:spPr>
      </p:sp>
      <p:sp>
        <p:nvSpPr>
          <p:cNvPr name="AutoShape 21" id="21"/>
          <p:cNvSpPr/>
          <p:nvPr/>
        </p:nvSpPr>
        <p:spPr>
          <a:xfrm flipH="true">
            <a:off x="11182070" y="8745299"/>
            <a:ext cx="553357" cy="0"/>
          </a:xfrm>
          <a:prstGeom prst="line">
            <a:avLst/>
          </a:prstGeom>
          <a:ln cap="rnd" w="66675">
            <a:solidFill>
              <a:srgbClr val="183685"/>
            </a:solidFill>
            <a:prstDash val="lgDash"/>
            <a:headEnd type="none" len="sm" w="sm"/>
            <a:tailEnd type="arrow" len="sm" w="med"/>
          </a:ln>
        </p:spPr>
      </p:sp>
      <p:grpSp>
        <p:nvGrpSpPr>
          <p:cNvPr name="Group 22" id="22"/>
          <p:cNvGrpSpPr/>
          <p:nvPr/>
        </p:nvGrpSpPr>
        <p:grpSpPr>
          <a:xfrm rot="0">
            <a:off x="0" y="5675230"/>
            <a:ext cx="1021755" cy="1021755"/>
            <a:chOff x="0" y="0"/>
            <a:chExt cx="812800" cy="812800"/>
          </a:xfrm>
        </p:grpSpPr>
        <p:sp>
          <p:nvSpPr>
            <p:cNvPr name="Freeform 23" id="23"/>
            <p:cNvSpPr/>
            <p:nvPr/>
          </p:nvSpPr>
          <p:spPr>
            <a:xfrm flipH="false" flipV="false" rot="0">
              <a:off x="47078" y="47078"/>
              <a:ext cx="718644" cy="718644"/>
            </a:xfrm>
            <a:custGeom>
              <a:avLst/>
              <a:gdLst/>
              <a:ahLst/>
              <a:cxnLst/>
              <a:rect r="r" b="b" t="t" l="l"/>
              <a:pathLst>
                <a:path h="718644" w="718644">
                  <a:moveTo>
                    <a:pt x="439689" y="33289"/>
                  </a:moveTo>
                  <a:lnTo>
                    <a:pt x="685355" y="278955"/>
                  </a:lnTo>
                  <a:cubicBezTo>
                    <a:pt x="706670" y="300270"/>
                    <a:pt x="718644" y="329179"/>
                    <a:pt x="718644" y="359322"/>
                  </a:cubicBezTo>
                  <a:cubicBezTo>
                    <a:pt x="718644" y="389466"/>
                    <a:pt x="706670" y="418374"/>
                    <a:pt x="685355" y="439689"/>
                  </a:cubicBezTo>
                  <a:lnTo>
                    <a:pt x="439689" y="685355"/>
                  </a:lnTo>
                  <a:cubicBezTo>
                    <a:pt x="418374" y="706670"/>
                    <a:pt x="389466" y="718644"/>
                    <a:pt x="359322" y="718644"/>
                  </a:cubicBezTo>
                  <a:cubicBezTo>
                    <a:pt x="329179" y="718644"/>
                    <a:pt x="300270" y="706670"/>
                    <a:pt x="278955" y="685355"/>
                  </a:cubicBezTo>
                  <a:lnTo>
                    <a:pt x="33289" y="439689"/>
                  </a:lnTo>
                  <a:cubicBezTo>
                    <a:pt x="11974" y="418374"/>
                    <a:pt x="0" y="389466"/>
                    <a:pt x="0" y="359322"/>
                  </a:cubicBezTo>
                  <a:cubicBezTo>
                    <a:pt x="0" y="329179"/>
                    <a:pt x="11974" y="300270"/>
                    <a:pt x="33289" y="278955"/>
                  </a:cubicBezTo>
                  <a:lnTo>
                    <a:pt x="278955" y="33289"/>
                  </a:lnTo>
                  <a:cubicBezTo>
                    <a:pt x="300270" y="11974"/>
                    <a:pt x="329179" y="0"/>
                    <a:pt x="359322" y="0"/>
                  </a:cubicBezTo>
                  <a:cubicBezTo>
                    <a:pt x="389466" y="0"/>
                    <a:pt x="418374" y="11974"/>
                    <a:pt x="439689" y="33289"/>
                  </a:cubicBezTo>
                  <a:close/>
                </a:path>
              </a:pathLst>
            </a:custGeom>
            <a:solidFill>
              <a:srgbClr val="3D8B7A"/>
            </a:solidFill>
          </p:spPr>
        </p:sp>
        <p:sp>
          <p:nvSpPr>
            <p:cNvPr name="TextBox 24" id="24"/>
            <p:cNvSpPr txBox="true"/>
            <p:nvPr/>
          </p:nvSpPr>
          <p:spPr>
            <a:xfrm>
              <a:off x="139700" y="101600"/>
              <a:ext cx="533400" cy="571500"/>
            </a:xfrm>
            <a:prstGeom prst="rect">
              <a:avLst/>
            </a:prstGeom>
          </p:spPr>
          <p:txBody>
            <a:bodyPr anchor="ctr" rtlCol="false" tIns="50800" lIns="50800" bIns="50800" rIns="50800"/>
            <a:lstStyle/>
            <a:p>
              <a:pPr algn="ctr">
                <a:lnSpc>
                  <a:spcPts val="2520"/>
                </a:lnSpc>
              </a:pPr>
              <a:r>
                <a:rPr lang="en-US" sz="1800">
                  <a:solidFill>
                    <a:srgbClr val="F7F7F7"/>
                  </a:solidFill>
                  <a:latin typeface="Open Sauce"/>
                  <a:ea typeface="Open Sauce"/>
                  <a:cs typeface="Open Sauce"/>
                  <a:sym typeface="Open Sauce"/>
                </a:rPr>
                <a:t>01</a:t>
              </a:r>
            </a:p>
          </p:txBody>
        </p:sp>
      </p:grpSp>
      <p:grpSp>
        <p:nvGrpSpPr>
          <p:cNvPr name="Group 25" id="25"/>
          <p:cNvGrpSpPr/>
          <p:nvPr/>
        </p:nvGrpSpPr>
        <p:grpSpPr>
          <a:xfrm rot="0">
            <a:off x="5826566" y="5675230"/>
            <a:ext cx="1021755" cy="1021755"/>
            <a:chOff x="0" y="0"/>
            <a:chExt cx="812800" cy="812800"/>
          </a:xfrm>
        </p:grpSpPr>
        <p:sp>
          <p:nvSpPr>
            <p:cNvPr name="Freeform 26" id="26"/>
            <p:cNvSpPr/>
            <p:nvPr/>
          </p:nvSpPr>
          <p:spPr>
            <a:xfrm flipH="false" flipV="false" rot="0">
              <a:off x="47078" y="47078"/>
              <a:ext cx="718644" cy="718644"/>
            </a:xfrm>
            <a:custGeom>
              <a:avLst/>
              <a:gdLst/>
              <a:ahLst/>
              <a:cxnLst/>
              <a:rect r="r" b="b" t="t" l="l"/>
              <a:pathLst>
                <a:path h="718644" w="718644">
                  <a:moveTo>
                    <a:pt x="439689" y="33289"/>
                  </a:moveTo>
                  <a:lnTo>
                    <a:pt x="685355" y="278955"/>
                  </a:lnTo>
                  <a:cubicBezTo>
                    <a:pt x="706670" y="300270"/>
                    <a:pt x="718644" y="329179"/>
                    <a:pt x="718644" y="359322"/>
                  </a:cubicBezTo>
                  <a:cubicBezTo>
                    <a:pt x="718644" y="389466"/>
                    <a:pt x="706670" y="418374"/>
                    <a:pt x="685355" y="439689"/>
                  </a:cubicBezTo>
                  <a:lnTo>
                    <a:pt x="439689" y="685355"/>
                  </a:lnTo>
                  <a:cubicBezTo>
                    <a:pt x="418374" y="706670"/>
                    <a:pt x="389466" y="718644"/>
                    <a:pt x="359322" y="718644"/>
                  </a:cubicBezTo>
                  <a:cubicBezTo>
                    <a:pt x="329179" y="718644"/>
                    <a:pt x="300270" y="706670"/>
                    <a:pt x="278955" y="685355"/>
                  </a:cubicBezTo>
                  <a:lnTo>
                    <a:pt x="33289" y="439689"/>
                  </a:lnTo>
                  <a:cubicBezTo>
                    <a:pt x="11974" y="418374"/>
                    <a:pt x="0" y="389466"/>
                    <a:pt x="0" y="359322"/>
                  </a:cubicBezTo>
                  <a:cubicBezTo>
                    <a:pt x="0" y="329179"/>
                    <a:pt x="11974" y="300270"/>
                    <a:pt x="33289" y="278955"/>
                  </a:cubicBezTo>
                  <a:lnTo>
                    <a:pt x="278955" y="33289"/>
                  </a:lnTo>
                  <a:cubicBezTo>
                    <a:pt x="300270" y="11974"/>
                    <a:pt x="329179" y="0"/>
                    <a:pt x="359322" y="0"/>
                  </a:cubicBezTo>
                  <a:cubicBezTo>
                    <a:pt x="389466" y="0"/>
                    <a:pt x="418374" y="11974"/>
                    <a:pt x="439689" y="33289"/>
                  </a:cubicBezTo>
                  <a:close/>
                </a:path>
              </a:pathLst>
            </a:custGeom>
            <a:solidFill>
              <a:srgbClr val="3D8B7A"/>
            </a:solidFill>
          </p:spPr>
        </p:sp>
        <p:sp>
          <p:nvSpPr>
            <p:cNvPr name="TextBox 27" id="27"/>
            <p:cNvSpPr txBox="true"/>
            <p:nvPr/>
          </p:nvSpPr>
          <p:spPr>
            <a:xfrm>
              <a:off x="139700" y="101600"/>
              <a:ext cx="533400" cy="571500"/>
            </a:xfrm>
            <a:prstGeom prst="rect">
              <a:avLst/>
            </a:prstGeom>
          </p:spPr>
          <p:txBody>
            <a:bodyPr anchor="ctr" rtlCol="false" tIns="50800" lIns="50800" bIns="50800" rIns="50800"/>
            <a:lstStyle/>
            <a:p>
              <a:pPr algn="ctr">
                <a:lnSpc>
                  <a:spcPts val="2520"/>
                </a:lnSpc>
              </a:pPr>
              <a:r>
                <a:rPr lang="en-US" sz="1800">
                  <a:solidFill>
                    <a:srgbClr val="F7F7F7"/>
                  </a:solidFill>
                  <a:latin typeface="Open Sauce"/>
                  <a:ea typeface="Open Sauce"/>
                  <a:cs typeface="Open Sauce"/>
                  <a:sym typeface="Open Sauce"/>
                </a:rPr>
                <a:t>02</a:t>
              </a:r>
            </a:p>
          </p:txBody>
        </p:sp>
      </p:grpSp>
      <p:grpSp>
        <p:nvGrpSpPr>
          <p:cNvPr name="Group 28" id="28"/>
          <p:cNvGrpSpPr/>
          <p:nvPr/>
        </p:nvGrpSpPr>
        <p:grpSpPr>
          <a:xfrm rot="0">
            <a:off x="5826566" y="8299549"/>
            <a:ext cx="1021755" cy="1021755"/>
            <a:chOff x="0" y="0"/>
            <a:chExt cx="812800" cy="812800"/>
          </a:xfrm>
        </p:grpSpPr>
        <p:sp>
          <p:nvSpPr>
            <p:cNvPr name="Freeform 29" id="29"/>
            <p:cNvSpPr/>
            <p:nvPr/>
          </p:nvSpPr>
          <p:spPr>
            <a:xfrm flipH="false" flipV="false" rot="0">
              <a:off x="47078" y="47078"/>
              <a:ext cx="718644" cy="718644"/>
            </a:xfrm>
            <a:custGeom>
              <a:avLst/>
              <a:gdLst/>
              <a:ahLst/>
              <a:cxnLst/>
              <a:rect r="r" b="b" t="t" l="l"/>
              <a:pathLst>
                <a:path h="718644" w="718644">
                  <a:moveTo>
                    <a:pt x="439689" y="33289"/>
                  </a:moveTo>
                  <a:lnTo>
                    <a:pt x="685355" y="278955"/>
                  </a:lnTo>
                  <a:cubicBezTo>
                    <a:pt x="706670" y="300270"/>
                    <a:pt x="718644" y="329179"/>
                    <a:pt x="718644" y="359322"/>
                  </a:cubicBezTo>
                  <a:cubicBezTo>
                    <a:pt x="718644" y="389466"/>
                    <a:pt x="706670" y="418374"/>
                    <a:pt x="685355" y="439689"/>
                  </a:cubicBezTo>
                  <a:lnTo>
                    <a:pt x="439689" y="685355"/>
                  </a:lnTo>
                  <a:cubicBezTo>
                    <a:pt x="418374" y="706670"/>
                    <a:pt x="389466" y="718644"/>
                    <a:pt x="359322" y="718644"/>
                  </a:cubicBezTo>
                  <a:cubicBezTo>
                    <a:pt x="329179" y="718644"/>
                    <a:pt x="300270" y="706670"/>
                    <a:pt x="278955" y="685355"/>
                  </a:cubicBezTo>
                  <a:lnTo>
                    <a:pt x="33289" y="439689"/>
                  </a:lnTo>
                  <a:cubicBezTo>
                    <a:pt x="11974" y="418374"/>
                    <a:pt x="0" y="389466"/>
                    <a:pt x="0" y="359322"/>
                  </a:cubicBezTo>
                  <a:cubicBezTo>
                    <a:pt x="0" y="329179"/>
                    <a:pt x="11974" y="300270"/>
                    <a:pt x="33289" y="278955"/>
                  </a:cubicBezTo>
                  <a:lnTo>
                    <a:pt x="278955" y="33289"/>
                  </a:lnTo>
                  <a:cubicBezTo>
                    <a:pt x="300270" y="11974"/>
                    <a:pt x="329179" y="0"/>
                    <a:pt x="359322" y="0"/>
                  </a:cubicBezTo>
                  <a:cubicBezTo>
                    <a:pt x="389466" y="0"/>
                    <a:pt x="418374" y="11974"/>
                    <a:pt x="439689" y="33289"/>
                  </a:cubicBezTo>
                  <a:close/>
                </a:path>
              </a:pathLst>
            </a:custGeom>
            <a:solidFill>
              <a:srgbClr val="3D8B7A"/>
            </a:solidFill>
          </p:spPr>
        </p:sp>
        <p:sp>
          <p:nvSpPr>
            <p:cNvPr name="TextBox 30" id="30"/>
            <p:cNvSpPr txBox="true"/>
            <p:nvPr/>
          </p:nvSpPr>
          <p:spPr>
            <a:xfrm>
              <a:off x="139700" y="101600"/>
              <a:ext cx="533400" cy="571500"/>
            </a:xfrm>
            <a:prstGeom prst="rect">
              <a:avLst/>
            </a:prstGeom>
          </p:spPr>
          <p:txBody>
            <a:bodyPr anchor="ctr" rtlCol="false" tIns="50800" lIns="50800" bIns="50800" rIns="50800"/>
            <a:lstStyle/>
            <a:p>
              <a:pPr algn="ctr">
                <a:lnSpc>
                  <a:spcPts val="2520"/>
                </a:lnSpc>
              </a:pPr>
              <a:r>
                <a:rPr lang="en-US" sz="1800">
                  <a:solidFill>
                    <a:srgbClr val="F7F7F7"/>
                  </a:solidFill>
                  <a:latin typeface="Open Sauce"/>
                  <a:ea typeface="Open Sauce"/>
                  <a:cs typeface="Open Sauce"/>
                  <a:sym typeface="Open Sauce"/>
                </a:rPr>
                <a:t>05</a:t>
              </a:r>
            </a:p>
          </p:txBody>
        </p:sp>
      </p:grpSp>
      <p:grpSp>
        <p:nvGrpSpPr>
          <p:cNvPr name="Group 31" id="31"/>
          <p:cNvGrpSpPr/>
          <p:nvPr/>
        </p:nvGrpSpPr>
        <p:grpSpPr>
          <a:xfrm rot="0">
            <a:off x="11411693" y="5641102"/>
            <a:ext cx="1021755" cy="1021755"/>
            <a:chOff x="0" y="0"/>
            <a:chExt cx="812800" cy="812800"/>
          </a:xfrm>
        </p:grpSpPr>
        <p:sp>
          <p:nvSpPr>
            <p:cNvPr name="Freeform 32" id="32"/>
            <p:cNvSpPr/>
            <p:nvPr/>
          </p:nvSpPr>
          <p:spPr>
            <a:xfrm flipH="false" flipV="false" rot="0">
              <a:off x="47078" y="47078"/>
              <a:ext cx="718644" cy="718644"/>
            </a:xfrm>
            <a:custGeom>
              <a:avLst/>
              <a:gdLst/>
              <a:ahLst/>
              <a:cxnLst/>
              <a:rect r="r" b="b" t="t" l="l"/>
              <a:pathLst>
                <a:path h="718644" w="718644">
                  <a:moveTo>
                    <a:pt x="439689" y="33289"/>
                  </a:moveTo>
                  <a:lnTo>
                    <a:pt x="685355" y="278955"/>
                  </a:lnTo>
                  <a:cubicBezTo>
                    <a:pt x="706670" y="300270"/>
                    <a:pt x="718644" y="329179"/>
                    <a:pt x="718644" y="359322"/>
                  </a:cubicBezTo>
                  <a:cubicBezTo>
                    <a:pt x="718644" y="389466"/>
                    <a:pt x="706670" y="418374"/>
                    <a:pt x="685355" y="439689"/>
                  </a:cubicBezTo>
                  <a:lnTo>
                    <a:pt x="439689" y="685355"/>
                  </a:lnTo>
                  <a:cubicBezTo>
                    <a:pt x="418374" y="706670"/>
                    <a:pt x="389466" y="718644"/>
                    <a:pt x="359322" y="718644"/>
                  </a:cubicBezTo>
                  <a:cubicBezTo>
                    <a:pt x="329179" y="718644"/>
                    <a:pt x="300270" y="706670"/>
                    <a:pt x="278955" y="685355"/>
                  </a:cubicBezTo>
                  <a:lnTo>
                    <a:pt x="33289" y="439689"/>
                  </a:lnTo>
                  <a:cubicBezTo>
                    <a:pt x="11974" y="418374"/>
                    <a:pt x="0" y="389466"/>
                    <a:pt x="0" y="359322"/>
                  </a:cubicBezTo>
                  <a:cubicBezTo>
                    <a:pt x="0" y="329179"/>
                    <a:pt x="11974" y="300270"/>
                    <a:pt x="33289" y="278955"/>
                  </a:cubicBezTo>
                  <a:lnTo>
                    <a:pt x="278955" y="33289"/>
                  </a:lnTo>
                  <a:cubicBezTo>
                    <a:pt x="300270" y="11974"/>
                    <a:pt x="329179" y="0"/>
                    <a:pt x="359322" y="0"/>
                  </a:cubicBezTo>
                  <a:cubicBezTo>
                    <a:pt x="389466" y="0"/>
                    <a:pt x="418374" y="11974"/>
                    <a:pt x="439689" y="33289"/>
                  </a:cubicBezTo>
                  <a:close/>
                </a:path>
              </a:pathLst>
            </a:custGeom>
            <a:solidFill>
              <a:srgbClr val="3D8B7A"/>
            </a:solidFill>
          </p:spPr>
        </p:sp>
        <p:sp>
          <p:nvSpPr>
            <p:cNvPr name="TextBox 33" id="33"/>
            <p:cNvSpPr txBox="true"/>
            <p:nvPr/>
          </p:nvSpPr>
          <p:spPr>
            <a:xfrm>
              <a:off x="139700" y="101600"/>
              <a:ext cx="533400" cy="571500"/>
            </a:xfrm>
            <a:prstGeom prst="rect">
              <a:avLst/>
            </a:prstGeom>
          </p:spPr>
          <p:txBody>
            <a:bodyPr anchor="ctr" rtlCol="false" tIns="50800" lIns="50800" bIns="50800" rIns="50800"/>
            <a:lstStyle/>
            <a:p>
              <a:pPr algn="ctr">
                <a:lnSpc>
                  <a:spcPts val="2520"/>
                </a:lnSpc>
              </a:pPr>
              <a:r>
                <a:rPr lang="en-US" sz="1800">
                  <a:solidFill>
                    <a:srgbClr val="F7F7F7"/>
                  </a:solidFill>
                  <a:latin typeface="Open Sauce"/>
                  <a:ea typeface="Open Sauce"/>
                  <a:cs typeface="Open Sauce"/>
                  <a:sym typeface="Open Sauce"/>
                </a:rPr>
                <a:t>03</a:t>
              </a:r>
            </a:p>
          </p:txBody>
        </p:sp>
      </p:grpSp>
      <p:grpSp>
        <p:nvGrpSpPr>
          <p:cNvPr name="Group 34" id="34"/>
          <p:cNvGrpSpPr/>
          <p:nvPr/>
        </p:nvGrpSpPr>
        <p:grpSpPr>
          <a:xfrm rot="0">
            <a:off x="16186877" y="1062038"/>
            <a:ext cx="7454541" cy="7454541"/>
            <a:chOff x="0" y="0"/>
            <a:chExt cx="812800" cy="812800"/>
          </a:xfrm>
        </p:grpSpPr>
        <p:sp>
          <p:nvSpPr>
            <p:cNvPr name="Freeform 35" id="35"/>
            <p:cNvSpPr/>
            <p:nvPr/>
          </p:nvSpPr>
          <p:spPr>
            <a:xfrm flipH="false" flipV="false" rot="0">
              <a:off x="21700" y="21700"/>
              <a:ext cx="769400" cy="769400"/>
            </a:xfrm>
            <a:custGeom>
              <a:avLst/>
              <a:gdLst/>
              <a:ahLst/>
              <a:cxnLst/>
              <a:rect r="r" b="b" t="t" l="l"/>
              <a:pathLst>
                <a:path h="769400" w="769400">
                  <a:moveTo>
                    <a:pt x="433168" y="26768"/>
                  </a:moveTo>
                  <a:lnTo>
                    <a:pt x="742632" y="336232"/>
                  </a:lnTo>
                  <a:cubicBezTo>
                    <a:pt x="769400" y="363000"/>
                    <a:pt x="769400" y="406400"/>
                    <a:pt x="742632" y="433168"/>
                  </a:cubicBezTo>
                  <a:lnTo>
                    <a:pt x="433168" y="742632"/>
                  </a:lnTo>
                  <a:cubicBezTo>
                    <a:pt x="406400" y="769400"/>
                    <a:pt x="363000" y="769400"/>
                    <a:pt x="336232" y="742632"/>
                  </a:cubicBezTo>
                  <a:lnTo>
                    <a:pt x="26768" y="433168"/>
                  </a:lnTo>
                  <a:cubicBezTo>
                    <a:pt x="0" y="406400"/>
                    <a:pt x="0" y="363000"/>
                    <a:pt x="26768" y="336232"/>
                  </a:cubicBezTo>
                  <a:lnTo>
                    <a:pt x="336232" y="26768"/>
                  </a:lnTo>
                  <a:cubicBezTo>
                    <a:pt x="363000" y="0"/>
                    <a:pt x="406400" y="0"/>
                    <a:pt x="433168" y="26768"/>
                  </a:cubicBezTo>
                  <a:close/>
                </a:path>
              </a:pathLst>
            </a:custGeom>
            <a:solidFill>
              <a:srgbClr val="3D8B7A"/>
            </a:solidFill>
          </p:spPr>
        </p:sp>
        <p:sp>
          <p:nvSpPr>
            <p:cNvPr name="TextBox 36" id="36"/>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37" id="37"/>
          <p:cNvGrpSpPr/>
          <p:nvPr/>
        </p:nvGrpSpPr>
        <p:grpSpPr>
          <a:xfrm rot="0">
            <a:off x="17512889" y="7830807"/>
            <a:ext cx="1371544" cy="1371544"/>
            <a:chOff x="0" y="0"/>
            <a:chExt cx="361230" cy="361230"/>
          </a:xfrm>
        </p:grpSpPr>
        <p:sp>
          <p:nvSpPr>
            <p:cNvPr name="Freeform 38" id="38"/>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3D8B7A"/>
            </a:solidFill>
          </p:spPr>
        </p:sp>
        <p:sp>
          <p:nvSpPr>
            <p:cNvPr name="TextBox 39" id="39"/>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2325303" y="7871776"/>
            <a:ext cx="4292850" cy="1550117"/>
            <a:chOff x="0" y="0"/>
            <a:chExt cx="1130627" cy="408261"/>
          </a:xfrm>
        </p:grpSpPr>
        <p:sp>
          <p:nvSpPr>
            <p:cNvPr name="Freeform 41" id="41"/>
            <p:cNvSpPr/>
            <p:nvPr/>
          </p:nvSpPr>
          <p:spPr>
            <a:xfrm flipH="false" flipV="false" rot="0">
              <a:off x="0" y="0"/>
              <a:ext cx="1130627" cy="408261"/>
            </a:xfrm>
            <a:custGeom>
              <a:avLst/>
              <a:gdLst/>
              <a:ahLst/>
              <a:cxnLst/>
              <a:rect r="r" b="b" t="t" l="l"/>
              <a:pathLst>
                <a:path h="408261" w="1130627">
                  <a:moveTo>
                    <a:pt x="81155" y="0"/>
                  </a:moveTo>
                  <a:lnTo>
                    <a:pt x="1049472" y="0"/>
                  </a:lnTo>
                  <a:cubicBezTo>
                    <a:pt x="1070996" y="0"/>
                    <a:pt x="1091638" y="8550"/>
                    <a:pt x="1106857" y="23770"/>
                  </a:cubicBezTo>
                  <a:cubicBezTo>
                    <a:pt x="1122077" y="38989"/>
                    <a:pt x="1130627" y="59631"/>
                    <a:pt x="1130627" y="81155"/>
                  </a:cubicBezTo>
                  <a:lnTo>
                    <a:pt x="1130627" y="327106"/>
                  </a:lnTo>
                  <a:cubicBezTo>
                    <a:pt x="1130627" y="371927"/>
                    <a:pt x="1094293" y="408261"/>
                    <a:pt x="1049472" y="408261"/>
                  </a:cubicBezTo>
                  <a:lnTo>
                    <a:pt x="81155" y="408261"/>
                  </a:lnTo>
                  <a:cubicBezTo>
                    <a:pt x="36334" y="408261"/>
                    <a:pt x="0" y="371927"/>
                    <a:pt x="0" y="327106"/>
                  </a:cubicBezTo>
                  <a:lnTo>
                    <a:pt x="0" y="81155"/>
                  </a:lnTo>
                  <a:cubicBezTo>
                    <a:pt x="0" y="36334"/>
                    <a:pt x="36334" y="0"/>
                    <a:pt x="81155" y="0"/>
                  </a:cubicBezTo>
                  <a:close/>
                </a:path>
              </a:pathLst>
            </a:custGeom>
            <a:solidFill>
              <a:srgbClr val="000000">
                <a:alpha val="0"/>
              </a:srgbClr>
            </a:solidFill>
            <a:ln w="38100" cap="rnd">
              <a:solidFill>
                <a:srgbClr val="183685"/>
              </a:solidFill>
              <a:prstDash val="solid"/>
              <a:round/>
            </a:ln>
          </p:spPr>
        </p:sp>
        <p:sp>
          <p:nvSpPr>
            <p:cNvPr name="TextBox 42" id="42"/>
            <p:cNvSpPr txBox="true"/>
            <p:nvPr/>
          </p:nvSpPr>
          <p:spPr>
            <a:xfrm>
              <a:off x="0" y="-9525"/>
              <a:ext cx="1130627" cy="417786"/>
            </a:xfrm>
            <a:prstGeom prst="rect">
              <a:avLst/>
            </a:prstGeom>
          </p:spPr>
          <p:txBody>
            <a:bodyPr anchor="ctr" rtlCol="false" tIns="50800" lIns="50800" bIns="50800" rIns="50800"/>
            <a:lstStyle/>
            <a:p>
              <a:pPr algn="ctr">
                <a:lnSpc>
                  <a:spcPts val="3600"/>
                </a:lnSpc>
              </a:pPr>
              <a:r>
                <a:rPr lang="en-US" sz="3000">
                  <a:solidFill>
                    <a:srgbClr val="1E1E1E"/>
                  </a:solidFill>
                  <a:latin typeface="DM Sans"/>
                  <a:ea typeface="DM Sans"/>
                  <a:cs typeface="DM Sans"/>
                  <a:sym typeface="DM Sans"/>
                </a:rPr>
                <a:t>Donut + BERT NER </a:t>
              </a:r>
            </a:p>
            <a:p>
              <a:pPr algn="ctr">
                <a:lnSpc>
                  <a:spcPts val="3600"/>
                </a:lnSpc>
              </a:pPr>
              <a:r>
                <a:rPr lang="en-US" sz="3000">
                  <a:solidFill>
                    <a:srgbClr val="1E1E1E"/>
                  </a:solidFill>
                  <a:latin typeface="DM Sans"/>
                  <a:ea typeface="DM Sans"/>
                  <a:cs typeface="DM Sans"/>
                  <a:sym typeface="DM Sans"/>
                </a:rPr>
                <a:t>ince ayarı</a:t>
              </a:r>
            </a:p>
          </p:txBody>
        </p:sp>
      </p:grpSp>
      <p:grpSp>
        <p:nvGrpSpPr>
          <p:cNvPr name="Group 43" id="43"/>
          <p:cNvGrpSpPr/>
          <p:nvPr/>
        </p:nvGrpSpPr>
        <p:grpSpPr>
          <a:xfrm rot="0">
            <a:off x="11852525" y="8201084"/>
            <a:ext cx="1021755" cy="1021755"/>
            <a:chOff x="0" y="0"/>
            <a:chExt cx="812800" cy="812800"/>
          </a:xfrm>
        </p:grpSpPr>
        <p:sp>
          <p:nvSpPr>
            <p:cNvPr name="Freeform 44" id="44"/>
            <p:cNvSpPr/>
            <p:nvPr/>
          </p:nvSpPr>
          <p:spPr>
            <a:xfrm flipH="false" flipV="false" rot="0">
              <a:off x="47078" y="47078"/>
              <a:ext cx="718644" cy="718644"/>
            </a:xfrm>
            <a:custGeom>
              <a:avLst/>
              <a:gdLst/>
              <a:ahLst/>
              <a:cxnLst/>
              <a:rect r="r" b="b" t="t" l="l"/>
              <a:pathLst>
                <a:path h="718644" w="718644">
                  <a:moveTo>
                    <a:pt x="439689" y="33289"/>
                  </a:moveTo>
                  <a:lnTo>
                    <a:pt x="685355" y="278955"/>
                  </a:lnTo>
                  <a:cubicBezTo>
                    <a:pt x="706670" y="300270"/>
                    <a:pt x="718644" y="329179"/>
                    <a:pt x="718644" y="359322"/>
                  </a:cubicBezTo>
                  <a:cubicBezTo>
                    <a:pt x="718644" y="389466"/>
                    <a:pt x="706670" y="418374"/>
                    <a:pt x="685355" y="439689"/>
                  </a:cubicBezTo>
                  <a:lnTo>
                    <a:pt x="439689" y="685355"/>
                  </a:lnTo>
                  <a:cubicBezTo>
                    <a:pt x="418374" y="706670"/>
                    <a:pt x="389466" y="718644"/>
                    <a:pt x="359322" y="718644"/>
                  </a:cubicBezTo>
                  <a:cubicBezTo>
                    <a:pt x="329179" y="718644"/>
                    <a:pt x="300270" y="706670"/>
                    <a:pt x="278955" y="685355"/>
                  </a:cubicBezTo>
                  <a:lnTo>
                    <a:pt x="33289" y="439689"/>
                  </a:lnTo>
                  <a:cubicBezTo>
                    <a:pt x="11974" y="418374"/>
                    <a:pt x="0" y="389466"/>
                    <a:pt x="0" y="359322"/>
                  </a:cubicBezTo>
                  <a:cubicBezTo>
                    <a:pt x="0" y="329179"/>
                    <a:pt x="11974" y="300270"/>
                    <a:pt x="33289" y="278955"/>
                  </a:cubicBezTo>
                  <a:lnTo>
                    <a:pt x="278955" y="33289"/>
                  </a:lnTo>
                  <a:cubicBezTo>
                    <a:pt x="300270" y="11974"/>
                    <a:pt x="329179" y="0"/>
                    <a:pt x="359322" y="0"/>
                  </a:cubicBezTo>
                  <a:cubicBezTo>
                    <a:pt x="389466" y="0"/>
                    <a:pt x="418374" y="11974"/>
                    <a:pt x="439689" y="33289"/>
                  </a:cubicBezTo>
                  <a:close/>
                </a:path>
              </a:pathLst>
            </a:custGeom>
            <a:solidFill>
              <a:srgbClr val="3D8B7A"/>
            </a:solidFill>
          </p:spPr>
        </p:sp>
        <p:sp>
          <p:nvSpPr>
            <p:cNvPr name="TextBox 45" id="45"/>
            <p:cNvSpPr txBox="true"/>
            <p:nvPr/>
          </p:nvSpPr>
          <p:spPr>
            <a:xfrm>
              <a:off x="139700" y="101600"/>
              <a:ext cx="533400" cy="571500"/>
            </a:xfrm>
            <a:prstGeom prst="rect">
              <a:avLst/>
            </a:prstGeom>
          </p:spPr>
          <p:txBody>
            <a:bodyPr anchor="ctr" rtlCol="false" tIns="50800" lIns="50800" bIns="50800" rIns="50800"/>
            <a:lstStyle/>
            <a:p>
              <a:pPr algn="ctr">
                <a:lnSpc>
                  <a:spcPts val="2520"/>
                </a:lnSpc>
              </a:pPr>
              <a:r>
                <a:rPr lang="en-US" sz="1800">
                  <a:solidFill>
                    <a:srgbClr val="F7F7F7"/>
                  </a:solidFill>
                  <a:latin typeface="Open Sauce"/>
                  <a:ea typeface="Open Sauce"/>
                  <a:cs typeface="Open Sauce"/>
                  <a:sym typeface="Open Sauce"/>
                </a:rPr>
                <a:t>04</a:t>
              </a:r>
            </a:p>
          </p:txBody>
        </p:sp>
      </p:grpSp>
      <p:grpSp>
        <p:nvGrpSpPr>
          <p:cNvPr name="Group 46" id="46"/>
          <p:cNvGrpSpPr/>
          <p:nvPr/>
        </p:nvGrpSpPr>
        <p:grpSpPr>
          <a:xfrm rot="0">
            <a:off x="472778" y="7698062"/>
            <a:ext cx="4417129" cy="2158054"/>
            <a:chOff x="0" y="0"/>
            <a:chExt cx="1163359" cy="568376"/>
          </a:xfrm>
        </p:grpSpPr>
        <p:sp>
          <p:nvSpPr>
            <p:cNvPr name="Freeform 47" id="47"/>
            <p:cNvSpPr/>
            <p:nvPr/>
          </p:nvSpPr>
          <p:spPr>
            <a:xfrm flipH="false" flipV="false" rot="0">
              <a:off x="0" y="0"/>
              <a:ext cx="1163359" cy="568376"/>
            </a:xfrm>
            <a:custGeom>
              <a:avLst/>
              <a:gdLst/>
              <a:ahLst/>
              <a:cxnLst/>
              <a:rect r="r" b="b" t="t" l="l"/>
              <a:pathLst>
                <a:path h="568376" w="1163359">
                  <a:moveTo>
                    <a:pt x="78872" y="0"/>
                  </a:moveTo>
                  <a:lnTo>
                    <a:pt x="1084487" y="0"/>
                  </a:lnTo>
                  <a:cubicBezTo>
                    <a:pt x="1128047" y="0"/>
                    <a:pt x="1163359" y="35312"/>
                    <a:pt x="1163359" y="78872"/>
                  </a:cubicBezTo>
                  <a:lnTo>
                    <a:pt x="1163359" y="489505"/>
                  </a:lnTo>
                  <a:cubicBezTo>
                    <a:pt x="1163359" y="533064"/>
                    <a:pt x="1128047" y="568376"/>
                    <a:pt x="1084487" y="568376"/>
                  </a:cubicBezTo>
                  <a:lnTo>
                    <a:pt x="78872" y="568376"/>
                  </a:lnTo>
                  <a:cubicBezTo>
                    <a:pt x="35312" y="568376"/>
                    <a:pt x="0" y="533064"/>
                    <a:pt x="0" y="489505"/>
                  </a:cubicBezTo>
                  <a:lnTo>
                    <a:pt x="0" y="78872"/>
                  </a:lnTo>
                  <a:cubicBezTo>
                    <a:pt x="0" y="35312"/>
                    <a:pt x="35312" y="0"/>
                    <a:pt x="78872" y="0"/>
                  </a:cubicBezTo>
                  <a:close/>
                </a:path>
              </a:pathLst>
            </a:custGeom>
            <a:solidFill>
              <a:srgbClr val="000000">
                <a:alpha val="0"/>
              </a:srgbClr>
            </a:solidFill>
            <a:ln w="38100" cap="rnd">
              <a:solidFill>
                <a:srgbClr val="183685"/>
              </a:solidFill>
              <a:prstDash val="solid"/>
              <a:round/>
            </a:ln>
          </p:spPr>
        </p:sp>
        <p:sp>
          <p:nvSpPr>
            <p:cNvPr name="TextBox 48" id="48"/>
            <p:cNvSpPr txBox="true"/>
            <p:nvPr/>
          </p:nvSpPr>
          <p:spPr>
            <a:xfrm>
              <a:off x="0" y="-9525"/>
              <a:ext cx="1163359" cy="577901"/>
            </a:xfrm>
            <a:prstGeom prst="rect">
              <a:avLst/>
            </a:prstGeom>
          </p:spPr>
          <p:txBody>
            <a:bodyPr anchor="ctr" rtlCol="false" tIns="50800" lIns="50800" bIns="50800" rIns="50800"/>
            <a:lstStyle/>
            <a:p>
              <a:pPr algn="ctr">
                <a:lnSpc>
                  <a:spcPts val="3600"/>
                </a:lnSpc>
              </a:pPr>
              <a:r>
                <a:rPr lang="en-US" sz="3000">
                  <a:solidFill>
                    <a:srgbClr val="1E1E1E"/>
                  </a:solidFill>
                  <a:latin typeface="DM Sans"/>
                  <a:ea typeface="DM Sans"/>
                  <a:cs typeface="DM Sans"/>
                  <a:sym typeface="DM Sans"/>
                </a:rPr>
                <a:t>Sistem testleri, hata ayıklama</a:t>
              </a:r>
            </a:p>
            <a:p>
              <a:pPr algn="ctr">
                <a:lnSpc>
                  <a:spcPts val="3600"/>
                </a:lnSpc>
              </a:pPr>
              <a:r>
                <a:rPr lang="en-US" sz="3000">
                  <a:solidFill>
                    <a:srgbClr val="1E1E1E"/>
                  </a:solidFill>
                  <a:latin typeface="DM Sans"/>
                  <a:ea typeface="DM Sans"/>
                  <a:cs typeface="DM Sans"/>
                  <a:sym typeface="DM Sans"/>
                </a:rPr>
                <a:t>Rapor &amp; </a:t>
              </a:r>
            </a:p>
            <a:p>
              <a:pPr algn="ctr">
                <a:lnSpc>
                  <a:spcPts val="3600"/>
                </a:lnSpc>
              </a:pPr>
              <a:r>
                <a:rPr lang="en-US" sz="3000">
                  <a:solidFill>
                    <a:srgbClr val="1E1E1E"/>
                  </a:solidFill>
                  <a:latin typeface="DM Sans"/>
                  <a:ea typeface="DM Sans"/>
                  <a:cs typeface="DM Sans"/>
                  <a:sym typeface="DM Sans"/>
                </a:rPr>
                <a:t>sunum hazırlığı</a:t>
              </a:r>
            </a:p>
          </p:txBody>
        </p:sp>
      </p:grpSp>
      <p:grpSp>
        <p:nvGrpSpPr>
          <p:cNvPr name="Group 49" id="49"/>
          <p:cNvGrpSpPr/>
          <p:nvPr/>
        </p:nvGrpSpPr>
        <p:grpSpPr>
          <a:xfrm rot="0">
            <a:off x="0" y="8201084"/>
            <a:ext cx="1021755" cy="1021755"/>
            <a:chOff x="0" y="0"/>
            <a:chExt cx="812800" cy="812800"/>
          </a:xfrm>
        </p:grpSpPr>
        <p:sp>
          <p:nvSpPr>
            <p:cNvPr name="Freeform 50" id="50"/>
            <p:cNvSpPr/>
            <p:nvPr/>
          </p:nvSpPr>
          <p:spPr>
            <a:xfrm flipH="false" flipV="false" rot="0">
              <a:off x="47078" y="47078"/>
              <a:ext cx="718644" cy="718644"/>
            </a:xfrm>
            <a:custGeom>
              <a:avLst/>
              <a:gdLst/>
              <a:ahLst/>
              <a:cxnLst/>
              <a:rect r="r" b="b" t="t" l="l"/>
              <a:pathLst>
                <a:path h="718644" w="718644">
                  <a:moveTo>
                    <a:pt x="439689" y="33289"/>
                  </a:moveTo>
                  <a:lnTo>
                    <a:pt x="685355" y="278955"/>
                  </a:lnTo>
                  <a:cubicBezTo>
                    <a:pt x="706670" y="300270"/>
                    <a:pt x="718644" y="329179"/>
                    <a:pt x="718644" y="359322"/>
                  </a:cubicBezTo>
                  <a:cubicBezTo>
                    <a:pt x="718644" y="389466"/>
                    <a:pt x="706670" y="418374"/>
                    <a:pt x="685355" y="439689"/>
                  </a:cubicBezTo>
                  <a:lnTo>
                    <a:pt x="439689" y="685355"/>
                  </a:lnTo>
                  <a:cubicBezTo>
                    <a:pt x="418374" y="706670"/>
                    <a:pt x="389466" y="718644"/>
                    <a:pt x="359322" y="718644"/>
                  </a:cubicBezTo>
                  <a:cubicBezTo>
                    <a:pt x="329179" y="718644"/>
                    <a:pt x="300270" y="706670"/>
                    <a:pt x="278955" y="685355"/>
                  </a:cubicBezTo>
                  <a:lnTo>
                    <a:pt x="33289" y="439689"/>
                  </a:lnTo>
                  <a:cubicBezTo>
                    <a:pt x="11974" y="418374"/>
                    <a:pt x="0" y="389466"/>
                    <a:pt x="0" y="359322"/>
                  </a:cubicBezTo>
                  <a:cubicBezTo>
                    <a:pt x="0" y="329179"/>
                    <a:pt x="11974" y="300270"/>
                    <a:pt x="33289" y="278955"/>
                  </a:cubicBezTo>
                  <a:lnTo>
                    <a:pt x="278955" y="33289"/>
                  </a:lnTo>
                  <a:cubicBezTo>
                    <a:pt x="300270" y="11974"/>
                    <a:pt x="329179" y="0"/>
                    <a:pt x="359322" y="0"/>
                  </a:cubicBezTo>
                  <a:cubicBezTo>
                    <a:pt x="389466" y="0"/>
                    <a:pt x="418374" y="11974"/>
                    <a:pt x="439689" y="33289"/>
                  </a:cubicBezTo>
                  <a:close/>
                </a:path>
              </a:pathLst>
            </a:custGeom>
            <a:solidFill>
              <a:srgbClr val="3D8B7A"/>
            </a:solidFill>
          </p:spPr>
        </p:sp>
        <p:sp>
          <p:nvSpPr>
            <p:cNvPr name="TextBox 51" id="51"/>
            <p:cNvSpPr txBox="true"/>
            <p:nvPr/>
          </p:nvSpPr>
          <p:spPr>
            <a:xfrm>
              <a:off x="139700" y="101600"/>
              <a:ext cx="533400" cy="571500"/>
            </a:xfrm>
            <a:prstGeom prst="rect">
              <a:avLst/>
            </a:prstGeom>
          </p:spPr>
          <p:txBody>
            <a:bodyPr anchor="ctr" rtlCol="false" tIns="50800" lIns="50800" bIns="50800" rIns="50800"/>
            <a:lstStyle/>
            <a:p>
              <a:pPr algn="ctr">
                <a:lnSpc>
                  <a:spcPts val="2520"/>
                </a:lnSpc>
              </a:pPr>
              <a:r>
                <a:rPr lang="en-US" sz="1800">
                  <a:solidFill>
                    <a:srgbClr val="F7F7F7"/>
                  </a:solidFill>
                  <a:latin typeface="Open Sauce"/>
                  <a:ea typeface="Open Sauce"/>
                  <a:cs typeface="Open Sauce"/>
                  <a:sym typeface="Open Sauce"/>
                </a:rPr>
                <a:t>06</a:t>
              </a:r>
            </a:p>
          </p:txBody>
        </p:sp>
      </p:grpSp>
      <p:sp>
        <p:nvSpPr>
          <p:cNvPr name="AutoShape 52" id="52"/>
          <p:cNvSpPr/>
          <p:nvPr/>
        </p:nvSpPr>
        <p:spPr>
          <a:xfrm flipH="true">
            <a:off x="5080406" y="8777089"/>
            <a:ext cx="553357" cy="0"/>
          </a:xfrm>
          <a:prstGeom prst="line">
            <a:avLst/>
          </a:prstGeom>
          <a:ln cap="rnd" w="66675">
            <a:solidFill>
              <a:srgbClr val="183685"/>
            </a:solidFill>
            <a:prstDash val="lgDash"/>
            <a:headEnd type="none" len="sm" w="sm"/>
            <a:tailEnd type="arrow" len="sm" w="med"/>
          </a:ln>
        </p:spPr>
      </p:sp>
      <p:sp>
        <p:nvSpPr>
          <p:cNvPr name="TextBox 53" id="53"/>
          <p:cNvSpPr txBox="true"/>
          <p:nvPr/>
        </p:nvSpPr>
        <p:spPr>
          <a:xfrm rot="0">
            <a:off x="2327637" y="2567978"/>
            <a:ext cx="6299343" cy="2280285"/>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ÇALIŞMA TAKVIMI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68693" y="3157111"/>
            <a:ext cx="8114824" cy="6678550"/>
            <a:chOff x="0" y="0"/>
            <a:chExt cx="2137238" cy="1758960"/>
          </a:xfrm>
        </p:grpSpPr>
        <p:sp>
          <p:nvSpPr>
            <p:cNvPr name="Freeform 6" id="6"/>
            <p:cNvSpPr/>
            <p:nvPr/>
          </p:nvSpPr>
          <p:spPr>
            <a:xfrm flipH="false" flipV="false" rot="0">
              <a:off x="0" y="0"/>
              <a:ext cx="2137238" cy="1758960"/>
            </a:xfrm>
            <a:custGeom>
              <a:avLst/>
              <a:gdLst/>
              <a:ahLst/>
              <a:cxnLst/>
              <a:rect r="r" b="b" t="t" l="l"/>
              <a:pathLst>
                <a:path h="1758960" w="2137238">
                  <a:moveTo>
                    <a:pt x="42932" y="0"/>
                  </a:moveTo>
                  <a:lnTo>
                    <a:pt x="2094305" y="0"/>
                  </a:lnTo>
                  <a:cubicBezTo>
                    <a:pt x="2105692" y="0"/>
                    <a:pt x="2116612" y="4523"/>
                    <a:pt x="2124663" y="12575"/>
                  </a:cubicBezTo>
                  <a:cubicBezTo>
                    <a:pt x="2132714" y="20626"/>
                    <a:pt x="2137238" y="31546"/>
                    <a:pt x="2137238" y="42932"/>
                  </a:cubicBezTo>
                  <a:lnTo>
                    <a:pt x="2137238" y="1716028"/>
                  </a:lnTo>
                  <a:cubicBezTo>
                    <a:pt x="2137238" y="1727414"/>
                    <a:pt x="2132714" y="1738334"/>
                    <a:pt x="2124663" y="1746385"/>
                  </a:cubicBezTo>
                  <a:cubicBezTo>
                    <a:pt x="2116612" y="1754437"/>
                    <a:pt x="2105692" y="1758960"/>
                    <a:pt x="2094305" y="1758960"/>
                  </a:cubicBezTo>
                  <a:lnTo>
                    <a:pt x="42932" y="1758960"/>
                  </a:lnTo>
                  <a:cubicBezTo>
                    <a:pt x="31546" y="1758960"/>
                    <a:pt x="20626" y="1754437"/>
                    <a:pt x="12575" y="1746385"/>
                  </a:cubicBezTo>
                  <a:cubicBezTo>
                    <a:pt x="4523" y="1738334"/>
                    <a:pt x="0" y="1727414"/>
                    <a:pt x="0" y="1716028"/>
                  </a:cubicBezTo>
                  <a:lnTo>
                    <a:pt x="0" y="42932"/>
                  </a:lnTo>
                  <a:cubicBezTo>
                    <a:pt x="0" y="31546"/>
                    <a:pt x="4523" y="20626"/>
                    <a:pt x="12575" y="12575"/>
                  </a:cubicBezTo>
                  <a:cubicBezTo>
                    <a:pt x="20626" y="4523"/>
                    <a:pt x="31546" y="0"/>
                    <a:pt x="42932" y="0"/>
                  </a:cubicBezTo>
                  <a:close/>
                </a:path>
              </a:pathLst>
            </a:custGeom>
            <a:solidFill>
              <a:srgbClr val="000000">
                <a:alpha val="0"/>
              </a:srgbClr>
            </a:solidFill>
            <a:ln w="66675" cap="rnd">
              <a:solidFill>
                <a:srgbClr val="183685"/>
              </a:solidFill>
              <a:prstDash val="solid"/>
              <a:round/>
            </a:ln>
          </p:spPr>
        </p:sp>
        <p:sp>
          <p:nvSpPr>
            <p:cNvPr name="TextBox 7" id="7"/>
            <p:cNvSpPr txBox="true"/>
            <p:nvPr/>
          </p:nvSpPr>
          <p:spPr>
            <a:xfrm>
              <a:off x="0" y="-38100"/>
              <a:ext cx="2137238" cy="179706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04148" y="2271016"/>
            <a:ext cx="1772189" cy="1772189"/>
            <a:chOff x="0" y="0"/>
            <a:chExt cx="812800" cy="812800"/>
          </a:xfrm>
        </p:grpSpPr>
        <p:sp>
          <p:nvSpPr>
            <p:cNvPr name="Freeform 9" id="9"/>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107465"/>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494101" y="3943111"/>
            <a:ext cx="2154336" cy="916553"/>
            <a:chOff x="0" y="0"/>
            <a:chExt cx="591038" cy="251454"/>
          </a:xfrm>
        </p:grpSpPr>
        <p:sp>
          <p:nvSpPr>
            <p:cNvPr name="Freeform 12" id="12"/>
            <p:cNvSpPr/>
            <p:nvPr/>
          </p:nvSpPr>
          <p:spPr>
            <a:xfrm flipH="false" flipV="false" rot="0">
              <a:off x="0" y="0"/>
              <a:ext cx="591038" cy="251454"/>
            </a:xfrm>
            <a:custGeom>
              <a:avLst/>
              <a:gdLst/>
              <a:ahLst/>
              <a:cxnLst/>
              <a:rect r="r" b="b" t="t" l="l"/>
              <a:pathLst>
                <a:path h="251454" w="591038">
                  <a:moveTo>
                    <a:pt x="125727" y="0"/>
                  </a:moveTo>
                  <a:lnTo>
                    <a:pt x="465310" y="0"/>
                  </a:lnTo>
                  <a:cubicBezTo>
                    <a:pt x="498655" y="0"/>
                    <a:pt x="530635" y="13246"/>
                    <a:pt x="554213" y="36825"/>
                  </a:cubicBezTo>
                  <a:cubicBezTo>
                    <a:pt x="577791" y="60403"/>
                    <a:pt x="591038" y="92382"/>
                    <a:pt x="591038" y="125727"/>
                  </a:cubicBezTo>
                  <a:lnTo>
                    <a:pt x="591038" y="125727"/>
                  </a:lnTo>
                  <a:cubicBezTo>
                    <a:pt x="591038" y="195164"/>
                    <a:pt x="534748" y="251454"/>
                    <a:pt x="465310" y="251454"/>
                  </a:cubicBezTo>
                  <a:lnTo>
                    <a:pt x="125727" y="251454"/>
                  </a:lnTo>
                  <a:cubicBezTo>
                    <a:pt x="56290" y="251454"/>
                    <a:pt x="0" y="195164"/>
                    <a:pt x="0" y="125727"/>
                  </a:cubicBezTo>
                  <a:lnTo>
                    <a:pt x="0" y="125727"/>
                  </a:lnTo>
                  <a:cubicBezTo>
                    <a:pt x="0" y="56290"/>
                    <a:pt x="56290" y="0"/>
                    <a:pt x="125727" y="0"/>
                  </a:cubicBezTo>
                  <a:close/>
                </a:path>
              </a:pathLst>
            </a:custGeom>
            <a:solidFill>
              <a:srgbClr val="33A685"/>
            </a:solidFill>
          </p:spPr>
        </p:sp>
        <p:sp>
          <p:nvSpPr>
            <p:cNvPr name="TextBox 13" id="13"/>
            <p:cNvSpPr txBox="true"/>
            <p:nvPr/>
          </p:nvSpPr>
          <p:spPr>
            <a:xfrm>
              <a:off x="0" y="-57150"/>
              <a:ext cx="591038" cy="308604"/>
            </a:xfrm>
            <a:prstGeom prst="rect">
              <a:avLst/>
            </a:prstGeom>
          </p:spPr>
          <p:txBody>
            <a:bodyPr anchor="ctr" rtlCol="false" tIns="50800" lIns="50800" bIns="50800" rIns="50800"/>
            <a:lstStyle/>
            <a:p>
              <a:pPr algn="ctr">
                <a:lnSpc>
                  <a:spcPts val="2698"/>
                </a:lnSpc>
              </a:pPr>
            </a:p>
          </p:txBody>
        </p:sp>
      </p:grpSp>
      <p:grpSp>
        <p:nvGrpSpPr>
          <p:cNvPr name="Group 14" id="14"/>
          <p:cNvGrpSpPr/>
          <p:nvPr/>
        </p:nvGrpSpPr>
        <p:grpSpPr>
          <a:xfrm rot="0">
            <a:off x="9404483" y="3157111"/>
            <a:ext cx="7940678" cy="6678550"/>
            <a:chOff x="0" y="0"/>
            <a:chExt cx="2091372" cy="1758960"/>
          </a:xfrm>
        </p:grpSpPr>
        <p:sp>
          <p:nvSpPr>
            <p:cNvPr name="Freeform 15" id="15"/>
            <p:cNvSpPr/>
            <p:nvPr/>
          </p:nvSpPr>
          <p:spPr>
            <a:xfrm flipH="false" flipV="false" rot="0">
              <a:off x="0" y="0"/>
              <a:ext cx="2091372" cy="1758960"/>
            </a:xfrm>
            <a:custGeom>
              <a:avLst/>
              <a:gdLst/>
              <a:ahLst/>
              <a:cxnLst/>
              <a:rect r="r" b="b" t="t" l="l"/>
              <a:pathLst>
                <a:path h="1758960" w="2091372">
                  <a:moveTo>
                    <a:pt x="43874" y="0"/>
                  </a:moveTo>
                  <a:lnTo>
                    <a:pt x="2047498" y="0"/>
                  </a:lnTo>
                  <a:cubicBezTo>
                    <a:pt x="2059134" y="0"/>
                    <a:pt x="2070294" y="4622"/>
                    <a:pt x="2078522" y="12850"/>
                  </a:cubicBezTo>
                  <a:cubicBezTo>
                    <a:pt x="2086750" y="21078"/>
                    <a:pt x="2091372" y="32238"/>
                    <a:pt x="2091372" y="43874"/>
                  </a:cubicBezTo>
                  <a:lnTo>
                    <a:pt x="2091372" y="1715086"/>
                  </a:lnTo>
                  <a:cubicBezTo>
                    <a:pt x="2091372" y="1739317"/>
                    <a:pt x="2071729" y="1758960"/>
                    <a:pt x="2047498" y="1758960"/>
                  </a:cubicBezTo>
                  <a:lnTo>
                    <a:pt x="43874" y="1758960"/>
                  </a:lnTo>
                  <a:cubicBezTo>
                    <a:pt x="19643" y="1758960"/>
                    <a:pt x="0" y="1739317"/>
                    <a:pt x="0" y="1715086"/>
                  </a:cubicBezTo>
                  <a:lnTo>
                    <a:pt x="0" y="43874"/>
                  </a:lnTo>
                  <a:cubicBezTo>
                    <a:pt x="0" y="19643"/>
                    <a:pt x="19643" y="0"/>
                    <a:pt x="43874" y="0"/>
                  </a:cubicBezTo>
                  <a:close/>
                </a:path>
              </a:pathLst>
            </a:custGeom>
            <a:solidFill>
              <a:srgbClr val="000000">
                <a:alpha val="0"/>
              </a:srgbClr>
            </a:solidFill>
            <a:ln w="66675" cap="rnd">
              <a:solidFill>
                <a:srgbClr val="183685"/>
              </a:solidFill>
              <a:prstDash val="solid"/>
              <a:round/>
            </a:ln>
          </p:spPr>
        </p:sp>
        <p:sp>
          <p:nvSpPr>
            <p:cNvPr name="TextBox 16" id="16"/>
            <p:cNvSpPr txBox="true"/>
            <p:nvPr/>
          </p:nvSpPr>
          <p:spPr>
            <a:xfrm>
              <a:off x="0" y="-38100"/>
              <a:ext cx="2091372" cy="179706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555531" y="2271016"/>
            <a:ext cx="1772189" cy="1772189"/>
            <a:chOff x="0" y="0"/>
            <a:chExt cx="812800" cy="812800"/>
          </a:xfrm>
        </p:grpSpPr>
        <p:sp>
          <p:nvSpPr>
            <p:cNvPr name="Freeform 18" id="18"/>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107465"/>
            </a:solidFill>
          </p:spPr>
        </p:sp>
        <p:sp>
          <p:nvSpPr>
            <p:cNvPr name="TextBox 19" id="19"/>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10494101" y="8085382"/>
            <a:ext cx="2154336" cy="916553"/>
            <a:chOff x="0" y="0"/>
            <a:chExt cx="591038" cy="251454"/>
          </a:xfrm>
        </p:grpSpPr>
        <p:sp>
          <p:nvSpPr>
            <p:cNvPr name="Freeform 21" id="21"/>
            <p:cNvSpPr/>
            <p:nvPr/>
          </p:nvSpPr>
          <p:spPr>
            <a:xfrm flipH="false" flipV="false" rot="0">
              <a:off x="0" y="0"/>
              <a:ext cx="591038" cy="251454"/>
            </a:xfrm>
            <a:custGeom>
              <a:avLst/>
              <a:gdLst/>
              <a:ahLst/>
              <a:cxnLst/>
              <a:rect r="r" b="b" t="t" l="l"/>
              <a:pathLst>
                <a:path h="251454" w="591038">
                  <a:moveTo>
                    <a:pt x="125727" y="0"/>
                  </a:moveTo>
                  <a:lnTo>
                    <a:pt x="465310" y="0"/>
                  </a:lnTo>
                  <a:cubicBezTo>
                    <a:pt x="498655" y="0"/>
                    <a:pt x="530635" y="13246"/>
                    <a:pt x="554213" y="36825"/>
                  </a:cubicBezTo>
                  <a:cubicBezTo>
                    <a:pt x="577791" y="60403"/>
                    <a:pt x="591038" y="92382"/>
                    <a:pt x="591038" y="125727"/>
                  </a:cubicBezTo>
                  <a:lnTo>
                    <a:pt x="591038" y="125727"/>
                  </a:lnTo>
                  <a:cubicBezTo>
                    <a:pt x="591038" y="195164"/>
                    <a:pt x="534748" y="251454"/>
                    <a:pt x="465310" y="251454"/>
                  </a:cubicBezTo>
                  <a:lnTo>
                    <a:pt x="125727" y="251454"/>
                  </a:lnTo>
                  <a:cubicBezTo>
                    <a:pt x="56290" y="251454"/>
                    <a:pt x="0" y="195164"/>
                    <a:pt x="0" y="125727"/>
                  </a:cubicBezTo>
                  <a:lnTo>
                    <a:pt x="0" y="125727"/>
                  </a:lnTo>
                  <a:cubicBezTo>
                    <a:pt x="0" y="56290"/>
                    <a:pt x="56290" y="0"/>
                    <a:pt x="125727" y="0"/>
                  </a:cubicBezTo>
                  <a:close/>
                </a:path>
              </a:pathLst>
            </a:custGeom>
            <a:solidFill>
              <a:srgbClr val="33A685"/>
            </a:solidFill>
          </p:spPr>
        </p:sp>
        <p:sp>
          <p:nvSpPr>
            <p:cNvPr name="TextBox 22" id="22"/>
            <p:cNvSpPr txBox="true"/>
            <p:nvPr/>
          </p:nvSpPr>
          <p:spPr>
            <a:xfrm>
              <a:off x="0" y="-57150"/>
              <a:ext cx="591038" cy="308604"/>
            </a:xfrm>
            <a:prstGeom prst="rect">
              <a:avLst/>
            </a:prstGeom>
          </p:spPr>
          <p:txBody>
            <a:bodyPr anchor="ctr" rtlCol="false" tIns="50800" lIns="50800" bIns="50800" rIns="50800"/>
            <a:lstStyle/>
            <a:p>
              <a:pPr algn="ctr">
                <a:lnSpc>
                  <a:spcPts val="2698"/>
                </a:lnSpc>
              </a:pPr>
            </a:p>
          </p:txBody>
        </p:sp>
      </p:grpSp>
      <p:grpSp>
        <p:nvGrpSpPr>
          <p:cNvPr name="Group 23" id="23"/>
          <p:cNvGrpSpPr/>
          <p:nvPr/>
        </p:nvGrpSpPr>
        <p:grpSpPr>
          <a:xfrm rot="0">
            <a:off x="10494101" y="7049814"/>
            <a:ext cx="2154336" cy="916553"/>
            <a:chOff x="0" y="0"/>
            <a:chExt cx="591038" cy="251454"/>
          </a:xfrm>
        </p:grpSpPr>
        <p:sp>
          <p:nvSpPr>
            <p:cNvPr name="Freeform 24" id="24"/>
            <p:cNvSpPr/>
            <p:nvPr/>
          </p:nvSpPr>
          <p:spPr>
            <a:xfrm flipH="false" flipV="false" rot="0">
              <a:off x="0" y="0"/>
              <a:ext cx="591038" cy="251454"/>
            </a:xfrm>
            <a:custGeom>
              <a:avLst/>
              <a:gdLst/>
              <a:ahLst/>
              <a:cxnLst/>
              <a:rect r="r" b="b" t="t" l="l"/>
              <a:pathLst>
                <a:path h="251454" w="591038">
                  <a:moveTo>
                    <a:pt x="125727" y="0"/>
                  </a:moveTo>
                  <a:lnTo>
                    <a:pt x="465310" y="0"/>
                  </a:lnTo>
                  <a:cubicBezTo>
                    <a:pt x="498655" y="0"/>
                    <a:pt x="530635" y="13246"/>
                    <a:pt x="554213" y="36825"/>
                  </a:cubicBezTo>
                  <a:cubicBezTo>
                    <a:pt x="577791" y="60403"/>
                    <a:pt x="591038" y="92382"/>
                    <a:pt x="591038" y="125727"/>
                  </a:cubicBezTo>
                  <a:lnTo>
                    <a:pt x="591038" y="125727"/>
                  </a:lnTo>
                  <a:cubicBezTo>
                    <a:pt x="591038" y="195164"/>
                    <a:pt x="534748" y="251454"/>
                    <a:pt x="465310" y="251454"/>
                  </a:cubicBezTo>
                  <a:lnTo>
                    <a:pt x="125727" y="251454"/>
                  </a:lnTo>
                  <a:cubicBezTo>
                    <a:pt x="56290" y="251454"/>
                    <a:pt x="0" y="195164"/>
                    <a:pt x="0" y="125727"/>
                  </a:cubicBezTo>
                  <a:lnTo>
                    <a:pt x="0" y="125727"/>
                  </a:lnTo>
                  <a:cubicBezTo>
                    <a:pt x="0" y="56290"/>
                    <a:pt x="56290" y="0"/>
                    <a:pt x="125727" y="0"/>
                  </a:cubicBezTo>
                  <a:close/>
                </a:path>
              </a:pathLst>
            </a:custGeom>
            <a:solidFill>
              <a:srgbClr val="33A685"/>
            </a:solidFill>
          </p:spPr>
        </p:sp>
        <p:sp>
          <p:nvSpPr>
            <p:cNvPr name="TextBox 25" id="25"/>
            <p:cNvSpPr txBox="true"/>
            <p:nvPr/>
          </p:nvSpPr>
          <p:spPr>
            <a:xfrm>
              <a:off x="0" y="-57150"/>
              <a:ext cx="591038" cy="308604"/>
            </a:xfrm>
            <a:prstGeom prst="rect">
              <a:avLst/>
            </a:prstGeom>
          </p:spPr>
          <p:txBody>
            <a:bodyPr anchor="ctr" rtlCol="false" tIns="50800" lIns="50800" bIns="50800" rIns="50800"/>
            <a:lstStyle/>
            <a:p>
              <a:pPr algn="ctr">
                <a:lnSpc>
                  <a:spcPts val="2698"/>
                </a:lnSpc>
              </a:pPr>
            </a:p>
          </p:txBody>
        </p:sp>
      </p:grpSp>
      <p:grpSp>
        <p:nvGrpSpPr>
          <p:cNvPr name="Group 26" id="26"/>
          <p:cNvGrpSpPr/>
          <p:nvPr/>
        </p:nvGrpSpPr>
        <p:grpSpPr>
          <a:xfrm rot="0">
            <a:off x="10494101" y="6014246"/>
            <a:ext cx="2154336" cy="916553"/>
            <a:chOff x="0" y="0"/>
            <a:chExt cx="591038" cy="251454"/>
          </a:xfrm>
        </p:grpSpPr>
        <p:sp>
          <p:nvSpPr>
            <p:cNvPr name="Freeform 27" id="27"/>
            <p:cNvSpPr/>
            <p:nvPr/>
          </p:nvSpPr>
          <p:spPr>
            <a:xfrm flipH="false" flipV="false" rot="0">
              <a:off x="0" y="0"/>
              <a:ext cx="591038" cy="251454"/>
            </a:xfrm>
            <a:custGeom>
              <a:avLst/>
              <a:gdLst/>
              <a:ahLst/>
              <a:cxnLst/>
              <a:rect r="r" b="b" t="t" l="l"/>
              <a:pathLst>
                <a:path h="251454" w="591038">
                  <a:moveTo>
                    <a:pt x="125727" y="0"/>
                  </a:moveTo>
                  <a:lnTo>
                    <a:pt x="465310" y="0"/>
                  </a:lnTo>
                  <a:cubicBezTo>
                    <a:pt x="498655" y="0"/>
                    <a:pt x="530635" y="13246"/>
                    <a:pt x="554213" y="36825"/>
                  </a:cubicBezTo>
                  <a:cubicBezTo>
                    <a:pt x="577791" y="60403"/>
                    <a:pt x="591038" y="92382"/>
                    <a:pt x="591038" y="125727"/>
                  </a:cubicBezTo>
                  <a:lnTo>
                    <a:pt x="591038" y="125727"/>
                  </a:lnTo>
                  <a:cubicBezTo>
                    <a:pt x="591038" y="195164"/>
                    <a:pt x="534748" y="251454"/>
                    <a:pt x="465310" y="251454"/>
                  </a:cubicBezTo>
                  <a:lnTo>
                    <a:pt x="125727" y="251454"/>
                  </a:lnTo>
                  <a:cubicBezTo>
                    <a:pt x="56290" y="251454"/>
                    <a:pt x="0" y="195164"/>
                    <a:pt x="0" y="125727"/>
                  </a:cubicBezTo>
                  <a:lnTo>
                    <a:pt x="0" y="125727"/>
                  </a:lnTo>
                  <a:cubicBezTo>
                    <a:pt x="0" y="56290"/>
                    <a:pt x="56290" y="0"/>
                    <a:pt x="125727" y="0"/>
                  </a:cubicBezTo>
                  <a:close/>
                </a:path>
              </a:pathLst>
            </a:custGeom>
            <a:solidFill>
              <a:srgbClr val="33A685"/>
            </a:solidFill>
          </p:spPr>
        </p:sp>
        <p:sp>
          <p:nvSpPr>
            <p:cNvPr name="TextBox 28" id="28"/>
            <p:cNvSpPr txBox="true"/>
            <p:nvPr/>
          </p:nvSpPr>
          <p:spPr>
            <a:xfrm>
              <a:off x="0" y="-57150"/>
              <a:ext cx="591038" cy="308604"/>
            </a:xfrm>
            <a:prstGeom prst="rect">
              <a:avLst/>
            </a:prstGeom>
          </p:spPr>
          <p:txBody>
            <a:bodyPr anchor="ctr" rtlCol="false" tIns="50800" lIns="50800" bIns="50800" rIns="50800"/>
            <a:lstStyle/>
            <a:p>
              <a:pPr algn="ctr">
                <a:lnSpc>
                  <a:spcPts val="2698"/>
                </a:lnSpc>
              </a:pPr>
            </a:p>
          </p:txBody>
        </p:sp>
      </p:grpSp>
      <p:grpSp>
        <p:nvGrpSpPr>
          <p:cNvPr name="Group 29" id="29"/>
          <p:cNvGrpSpPr/>
          <p:nvPr/>
        </p:nvGrpSpPr>
        <p:grpSpPr>
          <a:xfrm rot="0">
            <a:off x="10494101" y="4978679"/>
            <a:ext cx="2154336" cy="916553"/>
            <a:chOff x="0" y="0"/>
            <a:chExt cx="591038" cy="251454"/>
          </a:xfrm>
        </p:grpSpPr>
        <p:sp>
          <p:nvSpPr>
            <p:cNvPr name="Freeform 30" id="30"/>
            <p:cNvSpPr/>
            <p:nvPr/>
          </p:nvSpPr>
          <p:spPr>
            <a:xfrm flipH="false" flipV="false" rot="0">
              <a:off x="0" y="0"/>
              <a:ext cx="591038" cy="251454"/>
            </a:xfrm>
            <a:custGeom>
              <a:avLst/>
              <a:gdLst/>
              <a:ahLst/>
              <a:cxnLst/>
              <a:rect r="r" b="b" t="t" l="l"/>
              <a:pathLst>
                <a:path h="251454" w="591038">
                  <a:moveTo>
                    <a:pt x="125727" y="0"/>
                  </a:moveTo>
                  <a:lnTo>
                    <a:pt x="465310" y="0"/>
                  </a:lnTo>
                  <a:cubicBezTo>
                    <a:pt x="498655" y="0"/>
                    <a:pt x="530635" y="13246"/>
                    <a:pt x="554213" y="36825"/>
                  </a:cubicBezTo>
                  <a:cubicBezTo>
                    <a:pt x="577791" y="60403"/>
                    <a:pt x="591038" y="92382"/>
                    <a:pt x="591038" y="125727"/>
                  </a:cubicBezTo>
                  <a:lnTo>
                    <a:pt x="591038" y="125727"/>
                  </a:lnTo>
                  <a:cubicBezTo>
                    <a:pt x="591038" y="195164"/>
                    <a:pt x="534748" y="251454"/>
                    <a:pt x="465310" y="251454"/>
                  </a:cubicBezTo>
                  <a:lnTo>
                    <a:pt x="125727" y="251454"/>
                  </a:lnTo>
                  <a:cubicBezTo>
                    <a:pt x="56290" y="251454"/>
                    <a:pt x="0" y="195164"/>
                    <a:pt x="0" y="125727"/>
                  </a:cubicBezTo>
                  <a:lnTo>
                    <a:pt x="0" y="125727"/>
                  </a:lnTo>
                  <a:cubicBezTo>
                    <a:pt x="0" y="56290"/>
                    <a:pt x="56290" y="0"/>
                    <a:pt x="125727" y="0"/>
                  </a:cubicBezTo>
                  <a:close/>
                </a:path>
              </a:pathLst>
            </a:custGeom>
            <a:solidFill>
              <a:srgbClr val="33A685"/>
            </a:solidFill>
          </p:spPr>
        </p:sp>
        <p:sp>
          <p:nvSpPr>
            <p:cNvPr name="TextBox 31" id="31"/>
            <p:cNvSpPr txBox="true"/>
            <p:nvPr/>
          </p:nvSpPr>
          <p:spPr>
            <a:xfrm>
              <a:off x="0" y="-57150"/>
              <a:ext cx="591038" cy="308604"/>
            </a:xfrm>
            <a:prstGeom prst="rect">
              <a:avLst/>
            </a:prstGeom>
          </p:spPr>
          <p:txBody>
            <a:bodyPr anchor="ctr" rtlCol="false" tIns="50800" lIns="50800" bIns="50800" rIns="50800"/>
            <a:lstStyle/>
            <a:p>
              <a:pPr algn="ctr">
                <a:lnSpc>
                  <a:spcPts val="2698"/>
                </a:lnSpc>
              </a:pPr>
            </a:p>
          </p:txBody>
        </p:sp>
      </p:grpSp>
      <p:sp>
        <p:nvSpPr>
          <p:cNvPr name="Freeform 32" id="32"/>
          <p:cNvSpPr/>
          <p:nvPr/>
        </p:nvSpPr>
        <p:spPr>
          <a:xfrm flipH="false" flipV="false" rot="0">
            <a:off x="12713083" y="4122181"/>
            <a:ext cx="960775" cy="475584"/>
          </a:xfrm>
          <a:custGeom>
            <a:avLst/>
            <a:gdLst/>
            <a:ahLst/>
            <a:cxnLst/>
            <a:rect r="r" b="b" t="t" l="l"/>
            <a:pathLst>
              <a:path h="475584" w="960775">
                <a:moveTo>
                  <a:pt x="0" y="0"/>
                </a:moveTo>
                <a:lnTo>
                  <a:pt x="960775" y="0"/>
                </a:lnTo>
                <a:lnTo>
                  <a:pt x="960775" y="475584"/>
                </a:lnTo>
                <a:lnTo>
                  <a:pt x="0" y="475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2713083" y="5235676"/>
            <a:ext cx="960775" cy="475584"/>
          </a:xfrm>
          <a:custGeom>
            <a:avLst/>
            <a:gdLst/>
            <a:ahLst/>
            <a:cxnLst/>
            <a:rect r="r" b="b" t="t" l="l"/>
            <a:pathLst>
              <a:path h="475584" w="960775">
                <a:moveTo>
                  <a:pt x="0" y="0"/>
                </a:moveTo>
                <a:lnTo>
                  <a:pt x="960775" y="0"/>
                </a:lnTo>
                <a:lnTo>
                  <a:pt x="960775" y="475584"/>
                </a:lnTo>
                <a:lnTo>
                  <a:pt x="0" y="475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2713083" y="6234731"/>
            <a:ext cx="960775" cy="475584"/>
          </a:xfrm>
          <a:custGeom>
            <a:avLst/>
            <a:gdLst/>
            <a:ahLst/>
            <a:cxnLst/>
            <a:rect r="r" b="b" t="t" l="l"/>
            <a:pathLst>
              <a:path h="475584" w="960775">
                <a:moveTo>
                  <a:pt x="0" y="0"/>
                </a:moveTo>
                <a:lnTo>
                  <a:pt x="960775" y="0"/>
                </a:lnTo>
                <a:lnTo>
                  <a:pt x="960775" y="475584"/>
                </a:lnTo>
                <a:lnTo>
                  <a:pt x="0" y="475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12713083" y="7233786"/>
            <a:ext cx="960775" cy="475584"/>
          </a:xfrm>
          <a:custGeom>
            <a:avLst/>
            <a:gdLst/>
            <a:ahLst/>
            <a:cxnLst/>
            <a:rect r="r" b="b" t="t" l="l"/>
            <a:pathLst>
              <a:path h="475584" w="960775">
                <a:moveTo>
                  <a:pt x="0" y="0"/>
                </a:moveTo>
                <a:lnTo>
                  <a:pt x="960775" y="0"/>
                </a:lnTo>
                <a:lnTo>
                  <a:pt x="960775" y="475584"/>
                </a:lnTo>
                <a:lnTo>
                  <a:pt x="0" y="475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12713083" y="8232841"/>
            <a:ext cx="960775" cy="475584"/>
          </a:xfrm>
          <a:custGeom>
            <a:avLst/>
            <a:gdLst/>
            <a:ahLst/>
            <a:cxnLst/>
            <a:rect r="r" b="b" t="t" l="l"/>
            <a:pathLst>
              <a:path h="475584" w="960775">
                <a:moveTo>
                  <a:pt x="0" y="0"/>
                </a:moveTo>
                <a:lnTo>
                  <a:pt x="960775" y="0"/>
                </a:lnTo>
                <a:lnTo>
                  <a:pt x="960775" y="475584"/>
                </a:lnTo>
                <a:lnTo>
                  <a:pt x="0" y="475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9738818" y="2444434"/>
            <a:ext cx="1425355" cy="1425355"/>
          </a:xfrm>
          <a:custGeom>
            <a:avLst/>
            <a:gdLst/>
            <a:ahLst/>
            <a:cxnLst/>
            <a:rect r="r" b="b" t="t" l="l"/>
            <a:pathLst>
              <a:path h="1425355" w="1425355">
                <a:moveTo>
                  <a:pt x="0" y="0"/>
                </a:moveTo>
                <a:lnTo>
                  <a:pt x="1425354" y="0"/>
                </a:lnTo>
                <a:lnTo>
                  <a:pt x="1425354" y="1425355"/>
                </a:lnTo>
                <a:lnTo>
                  <a:pt x="0" y="1425355"/>
                </a:lnTo>
                <a:lnTo>
                  <a:pt x="0" y="0"/>
                </a:lnTo>
                <a:close/>
              </a:path>
            </a:pathLst>
          </a:custGeom>
          <a:blipFill>
            <a:blip r:embed="rId4"/>
            <a:stretch>
              <a:fillRect l="0" t="0" r="0" b="0"/>
            </a:stretch>
          </a:blipFill>
        </p:spPr>
      </p:sp>
      <p:sp>
        <p:nvSpPr>
          <p:cNvPr name="Freeform 38" id="38"/>
          <p:cNvSpPr/>
          <p:nvPr/>
        </p:nvSpPr>
        <p:spPr>
          <a:xfrm flipH="false" flipV="false" rot="0">
            <a:off x="1275227" y="2617970"/>
            <a:ext cx="1030031" cy="1112044"/>
          </a:xfrm>
          <a:custGeom>
            <a:avLst/>
            <a:gdLst/>
            <a:ahLst/>
            <a:cxnLst/>
            <a:rect r="r" b="b" t="t" l="l"/>
            <a:pathLst>
              <a:path h="1112044" w="1030031">
                <a:moveTo>
                  <a:pt x="0" y="0"/>
                </a:moveTo>
                <a:lnTo>
                  <a:pt x="1030031" y="0"/>
                </a:lnTo>
                <a:lnTo>
                  <a:pt x="1030031" y="1112044"/>
                </a:lnTo>
                <a:lnTo>
                  <a:pt x="0" y="1112044"/>
                </a:lnTo>
                <a:lnTo>
                  <a:pt x="0" y="0"/>
                </a:lnTo>
                <a:close/>
              </a:path>
            </a:pathLst>
          </a:custGeom>
          <a:blipFill>
            <a:blip r:embed="rId5"/>
            <a:stretch>
              <a:fillRect l="0" t="0" r="0" b="0"/>
            </a:stretch>
          </a:blipFill>
        </p:spPr>
      </p:sp>
      <p:sp>
        <p:nvSpPr>
          <p:cNvPr name="TextBox 39" id="39"/>
          <p:cNvSpPr txBox="true"/>
          <p:nvPr/>
        </p:nvSpPr>
        <p:spPr>
          <a:xfrm rot="0">
            <a:off x="3174870" y="2684645"/>
            <a:ext cx="2710698" cy="322921"/>
          </a:xfrm>
          <a:prstGeom prst="rect">
            <a:avLst/>
          </a:prstGeom>
        </p:spPr>
        <p:txBody>
          <a:bodyPr anchor="t" rtlCol="false" tIns="0" lIns="0" bIns="0" rIns="0">
            <a:spAutoFit/>
          </a:bodyPr>
          <a:lstStyle/>
          <a:p>
            <a:pPr algn="l">
              <a:lnSpc>
                <a:spcPts val="2303"/>
              </a:lnSpc>
            </a:pPr>
            <a:r>
              <a:rPr lang="en-US" sz="2559">
                <a:solidFill>
                  <a:srgbClr val="183685"/>
                </a:solidFill>
                <a:latin typeface="DM Sans"/>
                <a:ea typeface="DM Sans"/>
                <a:cs typeface="DM Sans"/>
                <a:sym typeface="DM Sans"/>
              </a:rPr>
              <a:t>TEKNOLOJI YIĞINI</a:t>
            </a:r>
          </a:p>
        </p:txBody>
      </p:sp>
      <p:sp>
        <p:nvSpPr>
          <p:cNvPr name="TextBox 40" id="40"/>
          <p:cNvSpPr txBox="true"/>
          <p:nvPr/>
        </p:nvSpPr>
        <p:spPr>
          <a:xfrm rot="0">
            <a:off x="1442893" y="4146560"/>
            <a:ext cx="6428157" cy="4731783"/>
          </a:xfrm>
          <a:prstGeom prst="rect">
            <a:avLst/>
          </a:prstGeom>
        </p:spPr>
        <p:txBody>
          <a:bodyPr anchor="t" rtlCol="false" tIns="0" lIns="0" bIns="0" rIns="0">
            <a:spAutoFit/>
          </a:bodyPr>
          <a:lstStyle/>
          <a:p>
            <a:pPr algn="just">
              <a:lnSpc>
                <a:spcPts val="3793"/>
              </a:lnSpc>
            </a:pPr>
            <a:r>
              <a:rPr lang="en-US" sz="2709" b="true">
                <a:solidFill>
                  <a:srgbClr val="107465"/>
                </a:solidFill>
                <a:latin typeface="Open Sauce Bold"/>
                <a:ea typeface="Open Sauce Bold"/>
                <a:cs typeface="Open Sauce Bold"/>
                <a:sym typeface="Open Sauce Bold"/>
              </a:rPr>
              <a:t>Backend</a:t>
            </a:r>
            <a:r>
              <a:rPr lang="en-US" sz="2709">
                <a:solidFill>
                  <a:srgbClr val="1E1E1E"/>
                </a:solidFill>
                <a:latin typeface="Open Sauce"/>
                <a:ea typeface="Open Sauce"/>
                <a:cs typeface="Open Sauce"/>
                <a:sym typeface="Open Sauce"/>
              </a:rPr>
              <a:t>: .NET 8, ASP.NET Core Web API, Entity Framework Core, FastApi.</a:t>
            </a:r>
          </a:p>
          <a:p>
            <a:pPr algn="just">
              <a:lnSpc>
                <a:spcPts val="3793"/>
              </a:lnSpc>
            </a:pPr>
          </a:p>
          <a:p>
            <a:pPr algn="just">
              <a:lnSpc>
                <a:spcPts val="3793"/>
              </a:lnSpc>
            </a:pPr>
            <a:r>
              <a:rPr lang="en-US" sz="2709" b="true">
                <a:solidFill>
                  <a:srgbClr val="107465"/>
                </a:solidFill>
                <a:latin typeface="Open Sauce Bold"/>
                <a:ea typeface="Open Sauce Bold"/>
                <a:cs typeface="Open Sauce Bold"/>
                <a:sym typeface="Open Sauce Bold"/>
              </a:rPr>
              <a:t>AI:</a:t>
            </a:r>
            <a:r>
              <a:rPr lang="en-US" sz="2709">
                <a:solidFill>
                  <a:srgbClr val="1E1E1E"/>
                </a:solidFill>
                <a:latin typeface="Open Sauce"/>
                <a:ea typeface="Open Sauce"/>
                <a:cs typeface="Open Sauce"/>
                <a:sym typeface="Open Sauce"/>
              </a:rPr>
              <a:t> YOLOv8-OBB, DocGeoNet, Donut (CORD v2), BERT-base-Turkish NER</a:t>
            </a:r>
          </a:p>
          <a:p>
            <a:pPr algn="just">
              <a:lnSpc>
                <a:spcPts val="3793"/>
              </a:lnSpc>
            </a:pPr>
          </a:p>
          <a:p>
            <a:pPr algn="just">
              <a:lnSpc>
                <a:spcPts val="3793"/>
              </a:lnSpc>
            </a:pPr>
            <a:r>
              <a:rPr lang="en-US" sz="2709" b="true">
                <a:solidFill>
                  <a:srgbClr val="107465"/>
                </a:solidFill>
                <a:latin typeface="Open Sauce Bold"/>
                <a:ea typeface="Open Sauce Bold"/>
                <a:cs typeface="Open Sauce Bold"/>
                <a:sym typeface="Open Sauce Bold"/>
              </a:rPr>
              <a:t>Mobil</a:t>
            </a:r>
            <a:r>
              <a:rPr lang="en-US" sz="2709">
                <a:solidFill>
                  <a:srgbClr val="1E1E1E"/>
                </a:solidFill>
                <a:latin typeface="Open Sauce"/>
                <a:ea typeface="Open Sauce"/>
                <a:cs typeface="Open Sauce"/>
                <a:sym typeface="Open Sauce"/>
              </a:rPr>
              <a:t>: Flutter SDK, Dart, Material 3.</a:t>
            </a:r>
          </a:p>
          <a:p>
            <a:pPr algn="just">
              <a:lnSpc>
                <a:spcPts val="3793"/>
              </a:lnSpc>
            </a:pPr>
          </a:p>
          <a:p>
            <a:pPr algn="just">
              <a:lnSpc>
                <a:spcPts val="3793"/>
              </a:lnSpc>
            </a:pPr>
            <a:r>
              <a:rPr lang="en-US" sz="2709" b="true">
                <a:solidFill>
                  <a:srgbClr val="107465"/>
                </a:solidFill>
                <a:latin typeface="Open Sauce Bold"/>
                <a:ea typeface="Open Sauce Bold"/>
                <a:cs typeface="Open Sauce Bold"/>
                <a:sym typeface="Open Sauce Bold"/>
              </a:rPr>
              <a:t>Devops:</a:t>
            </a:r>
            <a:r>
              <a:rPr lang="en-US" sz="2709">
                <a:solidFill>
                  <a:srgbClr val="1E1E1E"/>
                </a:solidFill>
                <a:latin typeface="Open Sauce"/>
                <a:ea typeface="Open Sauce"/>
                <a:cs typeface="Open Sauce"/>
                <a:sym typeface="Open Sauce"/>
              </a:rPr>
              <a:t> GitHub Actions, Docker, Azure Container Registry.</a:t>
            </a:r>
          </a:p>
        </p:txBody>
      </p:sp>
      <p:sp>
        <p:nvSpPr>
          <p:cNvPr name="TextBox 41" id="41"/>
          <p:cNvSpPr txBox="true"/>
          <p:nvPr/>
        </p:nvSpPr>
        <p:spPr>
          <a:xfrm rot="0">
            <a:off x="13673858" y="4103131"/>
            <a:ext cx="3032769" cy="5912888"/>
          </a:xfrm>
          <a:prstGeom prst="rect">
            <a:avLst/>
          </a:prstGeom>
        </p:spPr>
        <p:txBody>
          <a:bodyPr anchor="t" rtlCol="false" tIns="0" lIns="0" bIns="0" rIns="0">
            <a:spAutoFit/>
          </a:bodyPr>
          <a:lstStyle/>
          <a:p>
            <a:pPr algn="ctr">
              <a:lnSpc>
                <a:spcPts val="3354"/>
              </a:lnSpc>
            </a:pPr>
            <a:r>
              <a:rPr lang="en-US" sz="2395">
                <a:solidFill>
                  <a:srgbClr val="1E1E1E"/>
                </a:solidFill>
                <a:latin typeface="Open Sauce"/>
                <a:ea typeface="Open Sauce"/>
                <a:cs typeface="Open Sauce"/>
                <a:sym typeface="Open Sauce"/>
              </a:rPr>
              <a:t>Linux 6.1 (Colab)</a:t>
            </a:r>
          </a:p>
          <a:p>
            <a:pPr algn="ctr">
              <a:lnSpc>
                <a:spcPts val="3354"/>
              </a:lnSpc>
            </a:pPr>
          </a:p>
          <a:p>
            <a:pPr algn="ctr">
              <a:lnSpc>
                <a:spcPts val="3354"/>
              </a:lnSpc>
            </a:pPr>
            <a:r>
              <a:rPr lang="en-US" sz="2395">
                <a:solidFill>
                  <a:srgbClr val="1E1E1E"/>
                </a:solidFill>
                <a:latin typeface="Open Sauce"/>
                <a:ea typeface="Open Sauce"/>
                <a:cs typeface="Open Sauce"/>
                <a:sym typeface="Open Sauce"/>
              </a:rPr>
              <a:t>12 çekirdek @ 2.2 GHz</a:t>
            </a:r>
          </a:p>
          <a:p>
            <a:pPr algn="ctr">
              <a:lnSpc>
                <a:spcPts val="3354"/>
              </a:lnSpc>
            </a:pPr>
          </a:p>
          <a:p>
            <a:pPr algn="ctr">
              <a:lnSpc>
                <a:spcPts val="3354"/>
              </a:lnSpc>
            </a:pPr>
            <a:r>
              <a:rPr lang="en-US" sz="2395">
                <a:solidFill>
                  <a:srgbClr val="1E1E1E"/>
                </a:solidFill>
                <a:latin typeface="Open Sauce"/>
                <a:ea typeface="Open Sauce"/>
                <a:cs typeface="Open Sauce"/>
                <a:sym typeface="Open Sauce"/>
              </a:rPr>
              <a:t>83 GB</a:t>
            </a:r>
          </a:p>
          <a:p>
            <a:pPr algn="ctr">
              <a:lnSpc>
                <a:spcPts val="3354"/>
              </a:lnSpc>
            </a:pPr>
          </a:p>
          <a:p>
            <a:pPr algn="ctr">
              <a:lnSpc>
                <a:spcPts val="3354"/>
              </a:lnSpc>
            </a:pPr>
            <a:r>
              <a:rPr lang="en-US" sz="2395">
                <a:solidFill>
                  <a:srgbClr val="1E1E1E"/>
                </a:solidFill>
                <a:latin typeface="Open Sauce"/>
                <a:ea typeface="Open Sauce"/>
                <a:cs typeface="Open Sauce"/>
                <a:sym typeface="Open Sauce"/>
              </a:rPr>
              <a:t>NVIDIA A100-40 GB</a:t>
            </a:r>
          </a:p>
          <a:p>
            <a:pPr algn="ctr">
              <a:lnSpc>
                <a:spcPts val="3354"/>
              </a:lnSpc>
            </a:pPr>
          </a:p>
          <a:p>
            <a:pPr algn="ctr">
              <a:lnSpc>
                <a:spcPts val="3354"/>
              </a:lnSpc>
            </a:pPr>
          </a:p>
          <a:p>
            <a:pPr algn="ctr">
              <a:lnSpc>
                <a:spcPts val="3354"/>
              </a:lnSpc>
            </a:pPr>
            <a:r>
              <a:rPr lang="en-US" sz="2395">
                <a:solidFill>
                  <a:srgbClr val="1E1E1E"/>
                </a:solidFill>
                <a:latin typeface="Open Sauce"/>
                <a:ea typeface="Open Sauce"/>
                <a:cs typeface="Open Sauce"/>
                <a:sym typeface="Open Sauce"/>
              </a:rPr>
              <a:t>PyTorch 2.3  Ultralytics 8.3</a:t>
            </a:r>
          </a:p>
          <a:p>
            <a:pPr algn="ctr">
              <a:lnSpc>
                <a:spcPts val="3354"/>
              </a:lnSpc>
            </a:pPr>
            <a:r>
              <a:rPr lang="en-US" sz="2395">
                <a:solidFill>
                  <a:srgbClr val="1E1E1E"/>
                </a:solidFill>
                <a:latin typeface="Open Sauce"/>
                <a:ea typeface="Open Sauce"/>
                <a:cs typeface="Open Sauce"/>
                <a:sym typeface="Open Sauce"/>
              </a:rPr>
              <a:t>Transformers 4.41</a:t>
            </a:r>
          </a:p>
          <a:p>
            <a:pPr algn="ctr">
              <a:lnSpc>
                <a:spcPts val="3354"/>
              </a:lnSpc>
            </a:pPr>
          </a:p>
        </p:txBody>
      </p:sp>
      <p:sp>
        <p:nvSpPr>
          <p:cNvPr name="TextBox 42" id="42"/>
          <p:cNvSpPr txBox="true"/>
          <p:nvPr/>
        </p:nvSpPr>
        <p:spPr>
          <a:xfrm rot="0">
            <a:off x="12019473" y="2535100"/>
            <a:ext cx="2934600" cy="322921"/>
          </a:xfrm>
          <a:prstGeom prst="rect">
            <a:avLst/>
          </a:prstGeom>
        </p:spPr>
        <p:txBody>
          <a:bodyPr anchor="t" rtlCol="false" tIns="0" lIns="0" bIns="0" rIns="0">
            <a:spAutoFit/>
          </a:bodyPr>
          <a:lstStyle/>
          <a:p>
            <a:pPr algn="l">
              <a:lnSpc>
                <a:spcPts val="2303"/>
              </a:lnSpc>
            </a:pPr>
            <a:r>
              <a:rPr lang="en-US" sz="2559">
                <a:solidFill>
                  <a:srgbClr val="183685"/>
                </a:solidFill>
                <a:latin typeface="DM Sans"/>
                <a:ea typeface="DM Sans"/>
                <a:cs typeface="DM Sans"/>
                <a:sym typeface="DM Sans"/>
              </a:rPr>
              <a:t>ÇALIŞMA ORTAMI</a:t>
            </a:r>
          </a:p>
        </p:txBody>
      </p:sp>
      <p:sp>
        <p:nvSpPr>
          <p:cNvPr name="TextBox 43" id="43"/>
          <p:cNvSpPr txBox="true"/>
          <p:nvPr/>
        </p:nvSpPr>
        <p:spPr>
          <a:xfrm rot="0">
            <a:off x="10036755" y="4192000"/>
            <a:ext cx="3069028" cy="40576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Open Sauce"/>
                <a:ea typeface="Open Sauce"/>
                <a:cs typeface="Open Sauce"/>
                <a:sym typeface="Open Sauce"/>
              </a:rPr>
              <a:t>İşl</a:t>
            </a:r>
            <a:r>
              <a:rPr lang="en-US" sz="2400">
                <a:solidFill>
                  <a:srgbClr val="FFFFFF"/>
                </a:solidFill>
                <a:latin typeface="Open Sauce"/>
                <a:ea typeface="Open Sauce"/>
                <a:cs typeface="Open Sauce"/>
                <a:sym typeface="Open Sauce"/>
              </a:rPr>
              <a:t>etim Sistemi</a:t>
            </a:r>
          </a:p>
        </p:txBody>
      </p:sp>
      <p:sp>
        <p:nvSpPr>
          <p:cNvPr name="TextBox 44" id="44"/>
          <p:cNvSpPr txBox="true"/>
          <p:nvPr/>
        </p:nvSpPr>
        <p:spPr>
          <a:xfrm rot="0">
            <a:off x="11040195" y="5246772"/>
            <a:ext cx="979278"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uce"/>
                <a:ea typeface="Open Sauce"/>
                <a:cs typeface="Open Sauce"/>
                <a:sym typeface="Open Sauce"/>
              </a:rPr>
              <a:t>C</a:t>
            </a:r>
            <a:r>
              <a:rPr lang="en-US" sz="2399">
                <a:solidFill>
                  <a:srgbClr val="FFFFFF"/>
                </a:solidFill>
                <a:latin typeface="Open Sauce"/>
                <a:ea typeface="Open Sauce"/>
                <a:cs typeface="Open Sauce"/>
                <a:sym typeface="Open Sauce"/>
              </a:rPr>
              <a:t>PU</a:t>
            </a:r>
          </a:p>
        </p:txBody>
      </p:sp>
      <p:sp>
        <p:nvSpPr>
          <p:cNvPr name="TextBox 45" id="45"/>
          <p:cNvSpPr txBox="true"/>
          <p:nvPr/>
        </p:nvSpPr>
        <p:spPr>
          <a:xfrm rot="0">
            <a:off x="10702240" y="8101037"/>
            <a:ext cx="1738056" cy="8248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uce"/>
                <a:ea typeface="Open Sauce"/>
                <a:cs typeface="Open Sauce"/>
                <a:sym typeface="Open Sauce"/>
              </a:rPr>
              <a:t>Kit</a:t>
            </a:r>
            <a:r>
              <a:rPr lang="en-US" sz="2399">
                <a:solidFill>
                  <a:srgbClr val="FFFFFF"/>
                </a:solidFill>
                <a:latin typeface="Open Sauce"/>
                <a:ea typeface="Open Sauce"/>
                <a:cs typeface="Open Sauce"/>
                <a:sym typeface="Open Sauce"/>
              </a:rPr>
              <a:t>aplık </a:t>
            </a:r>
          </a:p>
          <a:p>
            <a:pPr algn="ctr">
              <a:lnSpc>
                <a:spcPts val="3359"/>
              </a:lnSpc>
              <a:spcBef>
                <a:spcPct val="0"/>
              </a:spcBef>
            </a:pPr>
            <a:r>
              <a:rPr lang="en-US" sz="2399">
                <a:solidFill>
                  <a:srgbClr val="FFFFFF"/>
                </a:solidFill>
                <a:latin typeface="Open Sauce"/>
                <a:ea typeface="Open Sauce"/>
                <a:cs typeface="Open Sauce"/>
                <a:sym typeface="Open Sauce"/>
              </a:rPr>
              <a:t>Sürümleri</a:t>
            </a:r>
          </a:p>
        </p:txBody>
      </p:sp>
      <p:sp>
        <p:nvSpPr>
          <p:cNvPr name="TextBox 46" id="46"/>
          <p:cNvSpPr txBox="true"/>
          <p:nvPr/>
        </p:nvSpPr>
        <p:spPr>
          <a:xfrm rot="0">
            <a:off x="11101632" y="7281395"/>
            <a:ext cx="979278"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uce"/>
                <a:ea typeface="Open Sauce"/>
                <a:cs typeface="Open Sauce"/>
                <a:sym typeface="Open Sauce"/>
              </a:rPr>
              <a:t>G</a:t>
            </a:r>
            <a:r>
              <a:rPr lang="en-US" sz="2399">
                <a:solidFill>
                  <a:srgbClr val="FFFFFF"/>
                </a:solidFill>
                <a:latin typeface="Open Sauce"/>
                <a:ea typeface="Open Sauce"/>
                <a:cs typeface="Open Sauce"/>
                <a:sym typeface="Open Sauce"/>
              </a:rPr>
              <a:t>PU </a:t>
            </a:r>
          </a:p>
        </p:txBody>
      </p:sp>
      <p:sp>
        <p:nvSpPr>
          <p:cNvPr name="TextBox 47" id="47"/>
          <p:cNvSpPr txBox="true"/>
          <p:nvPr/>
        </p:nvSpPr>
        <p:spPr>
          <a:xfrm rot="0">
            <a:off x="10702240" y="6285756"/>
            <a:ext cx="1778062"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uce"/>
                <a:ea typeface="Open Sauce"/>
                <a:cs typeface="Open Sauce"/>
                <a:sym typeface="Open Sauce"/>
              </a:rPr>
              <a:t>RAM</a:t>
            </a:r>
            <a:r>
              <a:rPr lang="en-US" sz="2399">
                <a:solidFill>
                  <a:srgbClr val="FFFFFF"/>
                </a:solidFill>
                <a:latin typeface="Open Sauce"/>
                <a:ea typeface="Open Sauce"/>
                <a:cs typeface="Open Sauce"/>
                <a:sym typeface="Open Sauce"/>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01237" y="2422306"/>
            <a:ext cx="2318148" cy="1834234"/>
          </a:xfrm>
          <a:custGeom>
            <a:avLst/>
            <a:gdLst/>
            <a:ahLst/>
            <a:cxnLst/>
            <a:rect r="r" b="b" t="t" l="l"/>
            <a:pathLst>
              <a:path h="1834234" w="2318148">
                <a:moveTo>
                  <a:pt x="0" y="0"/>
                </a:moveTo>
                <a:lnTo>
                  <a:pt x="2318147" y="0"/>
                </a:lnTo>
                <a:lnTo>
                  <a:pt x="2318147" y="1834234"/>
                </a:lnTo>
                <a:lnTo>
                  <a:pt x="0" y="183423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8772882" y="2996161"/>
            <a:ext cx="825654" cy="0"/>
          </a:xfrm>
          <a:prstGeom prst="line">
            <a:avLst/>
          </a:prstGeom>
          <a:ln cap="flat" w="28575">
            <a:solidFill>
              <a:srgbClr val="3C5679"/>
            </a:solidFill>
            <a:prstDash val="sysDash"/>
            <a:headEnd type="oval" len="lg" w="lg"/>
            <a:tailEnd type="none" len="sm" w="sm"/>
          </a:ln>
        </p:spPr>
      </p:sp>
      <p:sp>
        <p:nvSpPr>
          <p:cNvPr name="AutoShape 4" id="4"/>
          <p:cNvSpPr/>
          <p:nvPr/>
        </p:nvSpPr>
        <p:spPr>
          <a:xfrm>
            <a:off x="7062609" y="5169572"/>
            <a:ext cx="2497827" cy="0"/>
          </a:xfrm>
          <a:prstGeom prst="line">
            <a:avLst/>
          </a:prstGeom>
          <a:ln cap="flat" w="28575">
            <a:solidFill>
              <a:srgbClr val="3C5679"/>
            </a:solidFill>
            <a:prstDash val="sysDash"/>
            <a:headEnd type="oval" len="lg" w="lg"/>
            <a:tailEnd type="none" len="sm" w="sm"/>
          </a:ln>
        </p:spPr>
      </p:sp>
      <p:sp>
        <p:nvSpPr>
          <p:cNvPr name="Freeform 5" id="5"/>
          <p:cNvSpPr/>
          <p:nvPr/>
        </p:nvSpPr>
        <p:spPr>
          <a:xfrm flipH="false" flipV="false" rot="0">
            <a:off x="6242163" y="4511657"/>
            <a:ext cx="2318148" cy="1834234"/>
          </a:xfrm>
          <a:custGeom>
            <a:avLst/>
            <a:gdLst/>
            <a:ahLst/>
            <a:cxnLst/>
            <a:rect r="r" b="b" t="t" l="l"/>
            <a:pathLst>
              <a:path h="1834234" w="2318148">
                <a:moveTo>
                  <a:pt x="0" y="0"/>
                </a:moveTo>
                <a:lnTo>
                  <a:pt x="2318148" y="0"/>
                </a:lnTo>
                <a:lnTo>
                  <a:pt x="2318148" y="1834234"/>
                </a:lnTo>
                <a:lnTo>
                  <a:pt x="0" y="183423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007747" y="6082218"/>
            <a:ext cx="2318148" cy="1834234"/>
          </a:xfrm>
          <a:custGeom>
            <a:avLst/>
            <a:gdLst/>
            <a:ahLst/>
            <a:cxnLst/>
            <a:rect r="r" b="b" t="t" l="l"/>
            <a:pathLst>
              <a:path h="1834234" w="2318148">
                <a:moveTo>
                  <a:pt x="0" y="0"/>
                </a:moveTo>
                <a:lnTo>
                  <a:pt x="2318148" y="0"/>
                </a:lnTo>
                <a:lnTo>
                  <a:pt x="2318148" y="1834235"/>
                </a:lnTo>
                <a:lnTo>
                  <a:pt x="0" y="1834235"/>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7" id="7"/>
          <p:cNvSpPr/>
          <p:nvPr/>
        </p:nvSpPr>
        <p:spPr>
          <a:xfrm>
            <a:off x="9550911" y="3773819"/>
            <a:ext cx="2031218" cy="0"/>
          </a:xfrm>
          <a:prstGeom prst="line">
            <a:avLst/>
          </a:prstGeom>
          <a:ln cap="flat" w="28575">
            <a:solidFill>
              <a:srgbClr val="3C5679"/>
            </a:solidFill>
            <a:prstDash val="sysDash"/>
            <a:headEnd type="none" len="sm" w="sm"/>
            <a:tailEnd type="oval" len="lg" w="lg"/>
          </a:ln>
        </p:spPr>
      </p:sp>
      <p:sp>
        <p:nvSpPr>
          <p:cNvPr name="Freeform 8" id="8"/>
          <p:cNvSpPr/>
          <p:nvPr/>
        </p:nvSpPr>
        <p:spPr>
          <a:xfrm flipH="false" flipV="false" rot="0">
            <a:off x="10007747" y="3199963"/>
            <a:ext cx="2318148" cy="1834234"/>
          </a:xfrm>
          <a:custGeom>
            <a:avLst/>
            <a:gdLst/>
            <a:ahLst/>
            <a:cxnLst/>
            <a:rect r="r" b="b" t="t" l="l"/>
            <a:pathLst>
              <a:path h="1834234" w="2318148">
                <a:moveTo>
                  <a:pt x="0" y="0"/>
                </a:moveTo>
                <a:lnTo>
                  <a:pt x="2318148" y="0"/>
                </a:lnTo>
                <a:lnTo>
                  <a:pt x="2318148" y="1834235"/>
                </a:lnTo>
                <a:lnTo>
                  <a:pt x="0" y="1834235"/>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9" id="9"/>
          <p:cNvSpPr/>
          <p:nvPr/>
        </p:nvSpPr>
        <p:spPr>
          <a:xfrm flipV="true">
            <a:off x="9560436" y="2996161"/>
            <a:ext cx="14287" cy="3591127"/>
          </a:xfrm>
          <a:prstGeom prst="line">
            <a:avLst/>
          </a:prstGeom>
          <a:ln cap="flat" w="28575">
            <a:solidFill>
              <a:srgbClr val="3C5679"/>
            </a:solidFill>
            <a:prstDash val="lgDash"/>
            <a:headEnd type="none" len="sm" w="sm"/>
            <a:tailEnd type="none" len="sm" w="sm"/>
          </a:ln>
        </p:spPr>
      </p:sp>
      <p:sp>
        <p:nvSpPr>
          <p:cNvPr name="AutoShape 10" id="10"/>
          <p:cNvSpPr/>
          <p:nvPr/>
        </p:nvSpPr>
        <p:spPr>
          <a:xfrm>
            <a:off x="9550911" y="6587288"/>
            <a:ext cx="1740915" cy="0"/>
          </a:xfrm>
          <a:prstGeom prst="line">
            <a:avLst/>
          </a:prstGeom>
          <a:ln cap="flat" w="28575">
            <a:solidFill>
              <a:srgbClr val="3C5679"/>
            </a:solidFill>
            <a:prstDash val="sysDash"/>
            <a:headEnd type="none" len="sm" w="sm"/>
            <a:tailEnd type="oval" len="lg" w="lg"/>
          </a:ln>
        </p:spPr>
      </p:sp>
      <p:grpSp>
        <p:nvGrpSpPr>
          <p:cNvPr name="Group 11" id="11"/>
          <p:cNvGrpSpPr/>
          <p:nvPr/>
        </p:nvGrpSpPr>
        <p:grpSpPr>
          <a:xfrm rot="0">
            <a:off x="7555123" y="2299816"/>
            <a:ext cx="1537008" cy="1392690"/>
            <a:chOff x="0" y="0"/>
            <a:chExt cx="2550919" cy="2311400"/>
          </a:xfrm>
        </p:grpSpPr>
        <p:sp>
          <p:nvSpPr>
            <p:cNvPr name="Freeform 12" id="12"/>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D8B7A"/>
            </a:solidFill>
          </p:spPr>
        </p:sp>
      </p:grpSp>
      <p:grpSp>
        <p:nvGrpSpPr>
          <p:cNvPr name="Group 13" id="13"/>
          <p:cNvGrpSpPr/>
          <p:nvPr/>
        </p:nvGrpSpPr>
        <p:grpSpPr>
          <a:xfrm rot="0">
            <a:off x="10229947" y="2981874"/>
            <a:ext cx="1537008" cy="1392690"/>
            <a:chOff x="0" y="0"/>
            <a:chExt cx="2550919" cy="2311400"/>
          </a:xfrm>
        </p:grpSpPr>
        <p:sp>
          <p:nvSpPr>
            <p:cNvPr name="Freeform 14" id="14"/>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D8B7A"/>
            </a:solidFill>
          </p:spPr>
        </p:sp>
      </p:grpSp>
      <p:grpSp>
        <p:nvGrpSpPr>
          <p:cNvPr name="Group 15" id="15"/>
          <p:cNvGrpSpPr/>
          <p:nvPr/>
        </p:nvGrpSpPr>
        <p:grpSpPr>
          <a:xfrm rot="0">
            <a:off x="6521045" y="4437690"/>
            <a:ext cx="1537008" cy="1392690"/>
            <a:chOff x="0" y="0"/>
            <a:chExt cx="2550919" cy="2311400"/>
          </a:xfrm>
        </p:grpSpPr>
        <p:sp>
          <p:nvSpPr>
            <p:cNvPr name="Freeform 16" id="16"/>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D8B7A"/>
            </a:solidFill>
          </p:spPr>
        </p:sp>
      </p:grpSp>
      <p:grpSp>
        <p:nvGrpSpPr>
          <p:cNvPr name="Group 17" id="17"/>
          <p:cNvGrpSpPr/>
          <p:nvPr/>
        </p:nvGrpSpPr>
        <p:grpSpPr>
          <a:xfrm rot="0">
            <a:off x="10229947" y="5876655"/>
            <a:ext cx="1537008" cy="1392690"/>
            <a:chOff x="0" y="0"/>
            <a:chExt cx="2550919" cy="2311400"/>
          </a:xfrm>
        </p:grpSpPr>
        <p:sp>
          <p:nvSpPr>
            <p:cNvPr name="Freeform 18" id="18"/>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D8B7A"/>
            </a:solidFill>
          </p:spPr>
        </p:sp>
      </p:grpSp>
      <p:sp>
        <p:nvSpPr>
          <p:cNvPr name="Freeform 19" id="19"/>
          <p:cNvSpPr/>
          <p:nvPr/>
        </p:nvSpPr>
        <p:spPr>
          <a:xfrm flipH="false" flipV="false" rot="0">
            <a:off x="10561406" y="3272313"/>
            <a:ext cx="874091" cy="811812"/>
          </a:xfrm>
          <a:custGeom>
            <a:avLst/>
            <a:gdLst/>
            <a:ahLst/>
            <a:cxnLst/>
            <a:rect r="r" b="b" t="t" l="l"/>
            <a:pathLst>
              <a:path h="811812" w="874091">
                <a:moveTo>
                  <a:pt x="0" y="0"/>
                </a:moveTo>
                <a:lnTo>
                  <a:pt x="874090" y="0"/>
                </a:lnTo>
                <a:lnTo>
                  <a:pt x="874090" y="811812"/>
                </a:lnTo>
                <a:lnTo>
                  <a:pt x="0" y="811812"/>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2454813">
            <a:off x="-2483928" y="-1763293"/>
            <a:ext cx="4705411" cy="3723156"/>
          </a:xfrm>
          <a:custGeom>
            <a:avLst/>
            <a:gdLst/>
            <a:ahLst/>
            <a:cxnLst/>
            <a:rect r="r" b="b" t="t" l="l"/>
            <a:pathLst>
              <a:path h="3723156" w="4705411">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4929240" y="546228"/>
            <a:ext cx="8429520" cy="646430"/>
          </a:xfrm>
          <a:prstGeom prst="rect">
            <a:avLst/>
          </a:prstGeom>
        </p:spPr>
        <p:txBody>
          <a:bodyPr anchor="t" rtlCol="false" tIns="0" lIns="0" bIns="0" rIns="0">
            <a:spAutoFit/>
          </a:bodyPr>
          <a:lstStyle/>
          <a:p>
            <a:pPr algn="ctr">
              <a:lnSpc>
                <a:spcPts val="5320"/>
              </a:lnSpc>
            </a:pPr>
            <a:r>
              <a:rPr lang="en-US" b="true" sz="3800">
                <a:solidFill>
                  <a:srgbClr val="0D0D0D"/>
                </a:solidFill>
                <a:latin typeface="Montserrat Bold"/>
                <a:ea typeface="Montserrat Bold"/>
                <a:cs typeface="Montserrat Bold"/>
                <a:sym typeface="Montserrat Bold"/>
              </a:rPr>
              <a:t>YAPAY ZEKÂ İŞLEM HATTI</a:t>
            </a:r>
          </a:p>
        </p:txBody>
      </p:sp>
      <p:grpSp>
        <p:nvGrpSpPr>
          <p:cNvPr name="Group 22" id="22"/>
          <p:cNvGrpSpPr/>
          <p:nvPr/>
        </p:nvGrpSpPr>
        <p:grpSpPr>
          <a:xfrm rot="0">
            <a:off x="-8042265" y="-6800810"/>
            <a:ext cx="18788758" cy="9328392"/>
            <a:chOff x="0" y="0"/>
            <a:chExt cx="1557574" cy="773317"/>
          </a:xfrm>
        </p:grpSpPr>
        <p:sp>
          <p:nvSpPr>
            <p:cNvPr name="Freeform 23" id="2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24" id="2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7999905" y="2575207"/>
            <a:ext cx="646165" cy="841909"/>
          </a:xfrm>
          <a:custGeom>
            <a:avLst/>
            <a:gdLst/>
            <a:ahLst/>
            <a:cxnLst/>
            <a:rect r="r" b="b" t="t" l="l"/>
            <a:pathLst>
              <a:path h="841909" w="646165">
                <a:moveTo>
                  <a:pt x="0" y="0"/>
                </a:moveTo>
                <a:lnTo>
                  <a:pt x="646165" y="0"/>
                </a:lnTo>
                <a:lnTo>
                  <a:pt x="646165" y="841909"/>
                </a:lnTo>
                <a:lnTo>
                  <a:pt x="0" y="841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976786" y="4700590"/>
            <a:ext cx="682676" cy="866891"/>
          </a:xfrm>
          <a:custGeom>
            <a:avLst/>
            <a:gdLst/>
            <a:ahLst/>
            <a:cxnLst/>
            <a:rect r="r" b="b" t="t" l="l"/>
            <a:pathLst>
              <a:path h="866891" w="682676">
                <a:moveTo>
                  <a:pt x="0" y="0"/>
                </a:moveTo>
                <a:lnTo>
                  <a:pt x="682676" y="0"/>
                </a:lnTo>
                <a:lnTo>
                  <a:pt x="682676" y="866891"/>
                </a:lnTo>
                <a:lnTo>
                  <a:pt x="0" y="8668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0532350" y="6185734"/>
            <a:ext cx="932201" cy="774534"/>
          </a:xfrm>
          <a:custGeom>
            <a:avLst/>
            <a:gdLst/>
            <a:ahLst/>
            <a:cxnLst/>
            <a:rect r="r" b="b" t="t" l="l"/>
            <a:pathLst>
              <a:path h="774534" w="932201">
                <a:moveTo>
                  <a:pt x="0" y="0"/>
                </a:moveTo>
                <a:lnTo>
                  <a:pt x="932202" y="0"/>
                </a:lnTo>
                <a:lnTo>
                  <a:pt x="932202" y="774533"/>
                </a:lnTo>
                <a:lnTo>
                  <a:pt x="0" y="774533"/>
                </a:lnTo>
                <a:lnTo>
                  <a:pt x="0" y="0"/>
                </a:lnTo>
                <a:close/>
              </a:path>
            </a:pathLst>
          </a:custGeom>
          <a:blipFill>
            <a:blip r:embed="rId10">
              <a:alphaModFix amt="8100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12203384" y="6922167"/>
            <a:ext cx="5055916" cy="1981200"/>
          </a:xfrm>
          <a:prstGeom prst="rect">
            <a:avLst/>
          </a:prstGeom>
        </p:spPr>
        <p:txBody>
          <a:bodyPr anchor="t" rtlCol="false" tIns="0" lIns="0" bIns="0" rIns="0">
            <a:spAutoFit/>
          </a:bodyPr>
          <a:lstStyle/>
          <a:p>
            <a:pPr algn="l">
              <a:lnSpc>
                <a:spcPts val="2250"/>
              </a:lnSpc>
            </a:pPr>
            <a:r>
              <a:rPr lang="en-US" sz="1500">
                <a:solidFill>
                  <a:srgbClr val="3B3B3B"/>
                </a:solidFill>
                <a:latin typeface="Canva Sans"/>
                <a:ea typeface="Canva Sans"/>
                <a:cs typeface="Canva Sans"/>
                <a:sym typeface="Canva Sans"/>
              </a:rPr>
              <a:t>Anlamsal Doğrulama &amp; Tamamlama</a:t>
            </a:r>
          </a:p>
          <a:p>
            <a:pPr algn="l">
              <a:lnSpc>
                <a:spcPts val="2250"/>
              </a:lnSpc>
            </a:pPr>
            <a:r>
              <a:rPr lang="en-US" sz="1500">
                <a:solidFill>
                  <a:srgbClr val="3B3B3B"/>
                </a:solidFill>
                <a:latin typeface="Canva Sans"/>
                <a:ea typeface="Canva Sans"/>
                <a:cs typeface="Canva Sans"/>
                <a:sym typeface="Canva Sans"/>
              </a:rPr>
              <a:t>Donut JSON → zenginleştirilmiş nesneler (firma_adı, vergi_no, tarih, KDV₁₈, vb.)</a:t>
            </a:r>
          </a:p>
          <a:p>
            <a:pPr algn="l">
              <a:lnSpc>
                <a:spcPts val="2250"/>
              </a:lnSpc>
            </a:pPr>
            <a:r>
              <a:rPr lang="en-US" sz="1500">
                <a:solidFill>
                  <a:srgbClr val="3B3B3B"/>
                </a:solidFill>
                <a:latin typeface="Canva Sans"/>
                <a:ea typeface="Canva Sans"/>
                <a:cs typeface="Canva Sans"/>
                <a:sym typeface="Canva Sans"/>
              </a:rPr>
              <a:t>- Donut’tan kaçan/yanlış alanları tokenseviye kontrol eder.</a:t>
            </a:r>
          </a:p>
          <a:p>
            <a:pPr algn="l">
              <a:lnSpc>
                <a:spcPts val="2250"/>
              </a:lnSpc>
            </a:pPr>
          </a:p>
          <a:p>
            <a:pPr algn="l" marL="0" indent="0" lvl="0">
              <a:lnSpc>
                <a:spcPts val="2250"/>
              </a:lnSpc>
            </a:pPr>
          </a:p>
        </p:txBody>
      </p:sp>
      <p:sp>
        <p:nvSpPr>
          <p:cNvPr name="TextBox 29" id="29"/>
          <p:cNvSpPr txBox="true"/>
          <p:nvPr/>
        </p:nvSpPr>
        <p:spPr>
          <a:xfrm rot="0">
            <a:off x="1028700" y="2434432"/>
            <a:ext cx="5055870" cy="356235"/>
          </a:xfrm>
          <a:prstGeom prst="rect">
            <a:avLst/>
          </a:prstGeom>
        </p:spPr>
        <p:txBody>
          <a:bodyPr anchor="t" rtlCol="false" tIns="0" lIns="0" bIns="0" rIns="0">
            <a:spAutoFit/>
          </a:bodyPr>
          <a:lstStyle/>
          <a:p>
            <a:pPr algn="l" marL="0" indent="0" lvl="1">
              <a:lnSpc>
                <a:spcPts val="2940"/>
              </a:lnSpc>
              <a:spcBef>
                <a:spcPct val="0"/>
              </a:spcBef>
            </a:pPr>
            <a:r>
              <a:rPr lang="en-US" b="true" sz="2100">
                <a:solidFill>
                  <a:srgbClr val="0D0D0D"/>
                </a:solidFill>
                <a:latin typeface="Montserrat Bold"/>
                <a:ea typeface="Montserrat Bold"/>
                <a:cs typeface="Montserrat Bold"/>
                <a:sym typeface="Montserrat Bold"/>
              </a:rPr>
              <a:t>YOLOv8</a:t>
            </a:r>
          </a:p>
        </p:txBody>
      </p:sp>
      <p:sp>
        <p:nvSpPr>
          <p:cNvPr name="TextBox 30" id="30"/>
          <p:cNvSpPr txBox="true"/>
          <p:nvPr/>
        </p:nvSpPr>
        <p:spPr>
          <a:xfrm rot="0">
            <a:off x="1028700" y="2876031"/>
            <a:ext cx="5009367" cy="1123950"/>
          </a:xfrm>
          <a:prstGeom prst="rect">
            <a:avLst/>
          </a:prstGeom>
        </p:spPr>
        <p:txBody>
          <a:bodyPr anchor="t" rtlCol="false" tIns="0" lIns="0" bIns="0" rIns="0">
            <a:spAutoFit/>
          </a:bodyPr>
          <a:lstStyle/>
          <a:p>
            <a:pPr algn="l">
              <a:lnSpc>
                <a:spcPts val="2250"/>
              </a:lnSpc>
            </a:pPr>
            <a:r>
              <a:rPr lang="en-US" sz="1500">
                <a:solidFill>
                  <a:srgbClr val="3B3B3B"/>
                </a:solidFill>
                <a:latin typeface="Canva Sans"/>
                <a:ea typeface="Canva Sans"/>
                <a:cs typeface="Canva Sans"/>
                <a:sym typeface="Canva Sans"/>
              </a:rPr>
              <a:t>Fatura Bölme</a:t>
            </a:r>
          </a:p>
          <a:p>
            <a:pPr algn="l">
              <a:lnSpc>
                <a:spcPts val="2250"/>
              </a:lnSpc>
            </a:pPr>
            <a:r>
              <a:rPr lang="en-US" sz="1500">
                <a:solidFill>
                  <a:srgbClr val="3B3B3B"/>
                </a:solidFill>
                <a:latin typeface="Canva Sans"/>
                <a:ea typeface="Canva Sans"/>
                <a:cs typeface="Canva Sans"/>
                <a:sym typeface="Canva Sans"/>
              </a:rPr>
              <a:t>-Ham fotoğraf → belgeyi saran dikdörtgen koordinatları</a:t>
            </a:r>
          </a:p>
          <a:p>
            <a:pPr algn="l">
              <a:lnSpc>
                <a:spcPts val="2250"/>
              </a:lnSpc>
            </a:pPr>
          </a:p>
          <a:p>
            <a:pPr algn="l" marL="0" indent="0" lvl="0">
              <a:lnSpc>
                <a:spcPts val="2250"/>
              </a:lnSpc>
            </a:pPr>
          </a:p>
        </p:txBody>
      </p:sp>
      <p:sp>
        <p:nvSpPr>
          <p:cNvPr name="TextBox 31" id="31"/>
          <p:cNvSpPr txBox="true"/>
          <p:nvPr/>
        </p:nvSpPr>
        <p:spPr>
          <a:xfrm rot="0">
            <a:off x="1028700" y="4958592"/>
            <a:ext cx="5055870" cy="356235"/>
          </a:xfrm>
          <a:prstGeom prst="rect">
            <a:avLst/>
          </a:prstGeom>
        </p:spPr>
        <p:txBody>
          <a:bodyPr anchor="t" rtlCol="false" tIns="0" lIns="0" bIns="0" rIns="0">
            <a:spAutoFit/>
          </a:bodyPr>
          <a:lstStyle/>
          <a:p>
            <a:pPr algn="l" marL="0" indent="0" lvl="1">
              <a:lnSpc>
                <a:spcPts val="2940"/>
              </a:lnSpc>
              <a:spcBef>
                <a:spcPct val="0"/>
              </a:spcBef>
            </a:pPr>
            <a:r>
              <a:rPr lang="en-US" b="true" sz="2100">
                <a:solidFill>
                  <a:srgbClr val="0D0D0D"/>
                </a:solidFill>
                <a:latin typeface="Montserrat Bold"/>
                <a:ea typeface="Montserrat Bold"/>
                <a:cs typeface="Montserrat Bold"/>
                <a:sym typeface="Montserrat Bold"/>
              </a:rPr>
              <a:t>Donut OCR</a:t>
            </a:r>
          </a:p>
        </p:txBody>
      </p:sp>
      <p:sp>
        <p:nvSpPr>
          <p:cNvPr name="TextBox 32" id="32"/>
          <p:cNvSpPr txBox="true"/>
          <p:nvPr/>
        </p:nvSpPr>
        <p:spPr>
          <a:xfrm rot="0">
            <a:off x="1028700" y="5539799"/>
            <a:ext cx="5009367" cy="2266950"/>
          </a:xfrm>
          <a:prstGeom prst="rect">
            <a:avLst/>
          </a:prstGeom>
        </p:spPr>
        <p:txBody>
          <a:bodyPr anchor="t" rtlCol="false" tIns="0" lIns="0" bIns="0" rIns="0">
            <a:spAutoFit/>
          </a:bodyPr>
          <a:lstStyle/>
          <a:p>
            <a:pPr algn="l">
              <a:lnSpc>
                <a:spcPts val="2250"/>
              </a:lnSpc>
            </a:pPr>
          </a:p>
          <a:p>
            <a:pPr algn="l">
              <a:lnSpc>
                <a:spcPts val="2250"/>
              </a:lnSpc>
            </a:pPr>
            <a:r>
              <a:rPr lang="en-US" sz="1500">
                <a:solidFill>
                  <a:srgbClr val="3B3B3B"/>
                </a:solidFill>
                <a:latin typeface="Canva Sans"/>
                <a:ea typeface="Canva Sans"/>
                <a:cs typeface="Canva Sans"/>
                <a:sym typeface="Canva Sans"/>
              </a:rPr>
              <a:t>Yapılandırılmış Çıktı</a:t>
            </a:r>
          </a:p>
          <a:p>
            <a:pPr algn="l">
              <a:lnSpc>
                <a:spcPts val="2250"/>
              </a:lnSpc>
            </a:pPr>
            <a:r>
              <a:rPr lang="en-US" sz="1500">
                <a:solidFill>
                  <a:srgbClr val="3B3B3B"/>
                </a:solidFill>
                <a:latin typeface="Canva Sans"/>
                <a:ea typeface="Canva Sans"/>
                <a:cs typeface="Canva Sans"/>
                <a:sym typeface="Canva Sans"/>
              </a:rPr>
              <a:t>Düzleştirilmiş g</a:t>
            </a:r>
            <a:r>
              <a:rPr lang="en-US" sz="1500">
                <a:solidFill>
                  <a:srgbClr val="3B3B3B"/>
                </a:solidFill>
                <a:latin typeface="Canva Sans"/>
                <a:ea typeface="Canva Sans"/>
                <a:cs typeface="Canva Sans"/>
                <a:sym typeface="Canva Sans"/>
              </a:rPr>
              <a:t>örüntü → satır-satır JSON (ürün, fiyat, toplam, vs.)</a:t>
            </a:r>
          </a:p>
          <a:p>
            <a:pPr algn="l">
              <a:lnSpc>
                <a:spcPts val="2250"/>
              </a:lnSpc>
            </a:pPr>
            <a:r>
              <a:rPr lang="en-US" sz="1500">
                <a:solidFill>
                  <a:srgbClr val="3B3B3B"/>
                </a:solidFill>
                <a:latin typeface="Canva Sans"/>
                <a:ea typeface="Canva Sans"/>
                <a:cs typeface="Canva Sans"/>
                <a:sym typeface="Canva Sans"/>
              </a:rPr>
              <a:t>-Görüntüden doğrudan etiketli JSON üretir; klasik OCR kural zincirine gerek kalmaz.</a:t>
            </a:r>
          </a:p>
          <a:p>
            <a:pPr algn="l">
              <a:lnSpc>
                <a:spcPts val="2250"/>
              </a:lnSpc>
            </a:pPr>
            <a:r>
              <a:rPr lang="en-US" sz="1500">
                <a:solidFill>
                  <a:srgbClr val="3B3B3B"/>
                </a:solidFill>
                <a:latin typeface="Canva Sans"/>
                <a:ea typeface="Canva Sans"/>
                <a:cs typeface="Canva Sans"/>
                <a:sym typeface="Canva Sans"/>
              </a:rPr>
              <a:t>CORD-fine-tune sonrası F1 = 91,3.</a:t>
            </a:r>
          </a:p>
          <a:p>
            <a:pPr algn="l" marL="0" indent="0" lvl="0">
              <a:lnSpc>
                <a:spcPts val="2250"/>
              </a:lnSpc>
            </a:pPr>
          </a:p>
        </p:txBody>
      </p:sp>
      <p:sp>
        <p:nvSpPr>
          <p:cNvPr name="TextBox 33" id="33"/>
          <p:cNvSpPr txBox="true"/>
          <p:nvPr/>
        </p:nvSpPr>
        <p:spPr>
          <a:xfrm rot="0">
            <a:off x="12203384" y="2594528"/>
            <a:ext cx="5055916" cy="356235"/>
          </a:xfrm>
          <a:prstGeom prst="rect">
            <a:avLst/>
          </a:prstGeom>
        </p:spPr>
        <p:txBody>
          <a:bodyPr anchor="t" rtlCol="false" tIns="0" lIns="0" bIns="0" rIns="0">
            <a:spAutoFit/>
          </a:bodyPr>
          <a:lstStyle/>
          <a:p>
            <a:pPr algn="l" marL="0" indent="0" lvl="1">
              <a:lnSpc>
                <a:spcPts val="2940"/>
              </a:lnSpc>
              <a:spcBef>
                <a:spcPct val="0"/>
              </a:spcBef>
            </a:pPr>
            <a:r>
              <a:rPr lang="en-US" b="true" sz="2100">
                <a:solidFill>
                  <a:srgbClr val="0D0D0D"/>
                </a:solidFill>
                <a:latin typeface="Montserrat Bold"/>
                <a:ea typeface="Montserrat Bold"/>
                <a:cs typeface="Montserrat Bold"/>
                <a:sym typeface="Montserrat Bold"/>
              </a:rPr>
              <a:t>DocGeoNet </a:t>
            </a:r>
          </a:p>
        </p:txBody>
      </p:sp>
      <p:sp>
        <p:nvSpPr>
          <p:cNvPr name="TextBox 34" id="34"/>
          <p:cNvSpPr txBox="true"/>
          <p:nvPr/>
        </p:nvSpPr>
        <p:spPr>
          <a:xfrm rot="0">
            <a:off x="12203384" y="3104631"/>
            <a:ext cx="5055916" cy="1409700"/>
          </a:xfrm>
          <a:prstGeom prst="rect">
            <a:avLst/>
          </a:prstGeom>
        </p:spPr>
        <p:txBody>
          <a:bodyPr anchor="t" rtlCol="false" tIns="0" lIns="0" bIns="0" rIns="0">
            <a:spAutoFit/>
          </a:bodyPr>
          <a:lstStyle/>
          <a:p>
            <a:pPr algn="l">
              <a:lnSpc>
                <a:spcPts val="2250"/>
              </a:lnSpc>
            </a:pPr>
            <a:r>
              <a:rPr lang="en-US" sz="1500">
                <a:solidFill>
                  <a:srgbClr val="3B3B3B"/>
                </a:solidFill>
                <a:latin typeface="Canva Sans"/>
                <a:ea typeface="Canva Sans"/>
                <a:cs typeface="Canva Sans"/>
                <a:sym typeface="Canva Sans"/>
              </a:rPr>
              <a:t>Perspektif &amp; Kıvrım Düzeltme</a:t>
            </a:r>
          </a:p>
          <a:p>
            <a:pPr algn="l">
              <a:lnSpc>
                <a:spcPts val="2250"/>
              </a:lnSpc>
            </a:pPr>
            <a:r>
              <a:rPr lang="en-US" sz="1500">
                <a:solidFill>
                  <a:srgbClr val="3B3B3B"/>
                </a:solidFill>
                <a:latin typeface="Canva Sans"/>
                <a:ea typeface="Canva Sans"/>
                <a:cs typeface="Canva Sans"/>
                <a:sym typeface="Canva Sans"/>
              </a:rPr>
              <a:t>YOLO kırpımı → düzeltilmiş, kabartısız görüntü</a:t>
            </a:r>
          </a:p>
          <a:p>
            <a:pPr algn="l">
              <a:lnSpc>
                <a:spcPts val="2250"/>
              </a:lnSpc>
            </a:pPr>
            <a:r>
              <a:rPr lang="en-US" sz="1500">
                <a:solidFill>
                  <a:srgbClr val="3B3B3B"/>
                </a:solidFill>
                <a:latin typeface="Canva Sans"/>
                <a:ea typeface="Canva Sans"/>
                <a:cs typeface="Canva Sans"/>
                <a:sym typeface="Canva Sans"/>
              </a:rPr>
              <a:t>- Grid-warping ağları ile eğrilikleri giderir.</a:t>
            </a:r>
          </a:p>
          <a:p>
            <a:pPr algn="l">
              <a:lnSpc>
                <a:spcPts val="2250"/>
              </a:lnSpc>
            </a:pPr>
            <a:r>
              <a:rPr lang="en-US" sz="1500">
                <a:solidFill>
                  <a:srgbClr val="3B3B3B"/>
                </a:solidFill>
                <a:latin typeface="Canva Sans"/>
                <a:ea typeface="Canva Sans"/>
                <a:cs typeface="Canva Sans"/>
                <a:sym typeface="Canva Sans"/>
              </a:rPr>
              <a:t>- Donut F1 skorunu</a:t>
            </a:r>
            <a:r>
              <a:rPr lang="en-US" sz="1500" b="true">
                <a:solidFill>
                  <a:srgbClr val="3B3B3B"/>
                </a:solidFill>
                <a:latin typeface="Canva Sans Bold"/>
                <a:ea typeface="Canva Sans Bold"/>
                <a:cs typeface="Canva Sans Bold"/>
                <a:sym typeface="Canva Sans Bold"/>
              </a:rPr>
              <a:t> %8</a:t>
            </a:r>
            <a:r>
              <a:rPr lang="en-US" sz="1500">
                <a:solidFill>
                  <a:srgbClr val="3B3B3B"/>
                </a:solidFill>
                <a:latin typeface="Canva Sans"/>
                <a:ea typeface="Canva Sans"/>
                <a:cs typeface="Canva Sans"/>
                <a:sym typeface="Canva Sans"/>
              </a:rPr>
              <a:t> yükseltir</a:t>
            </a:r>
          </a:p>
          <a:p>
            <a:pPr algn="l" marL="0" indent="0" lvl="0">
              <a:lnSpc>
                <a:spcPts val="2250"/>
              </a:lnSpc>
            </a:pPr>
          </a:p>
        </p:txBody>
      </p:sp>
      <p:sp>
        <p:nvSpPr>
          <p:cNvPr name="TextBox 35" id="35"/>
          <p:cNvSpPr txBox="true"/>
          <p:nvPr/>
        </p:nvSpPr>
        <p:spPr>
          <a:xfrm rot="0">
            <a:off x="12203384" y="6351282"/>
            <a:ext cx="5055916" cy="356235"/>
          </a:xfrm>
          <a:prstGeom prst="rect">
            <a:avLst/>
          </a:prstGeom>
        </p:spPr>
        <p:txBody>
          <a:bodyPr anchor="t" rtlCol="false" tIns="0" lIns="0" bIns="0" rIns="0">
            <a:spAutoFit/>
          </a:bodyPr>
          <a:lstStyle/>
          <a:p>
            <a:pPr algn="l" marL="0" indent="0" lvl="1">
              <a:lnSpc>
                <a:spcPts val="2940"/>
              </a:lnSpc>
              <a:spcBef>
                <a:spcPct val="0"/>
              </a:spcBef>
            </a:pPr>
            <a:r>
              <a:rPr lang="en-US" b="true" sz="2100">
                <a:solidFill>
                  <a:srgbClr val="0D0D0D"/>
                </a:solidFill>
                <a:latin typeface="Montserrat Bold"/>
                <a:ea typeface="Montserrat Bold"/>
                <a:cs typeface="Montserrat Bold"/>
                <a:sym typeface="Montserrat Bold"/>
              </a:rPr>
              <a:t>BERT NER</a:t>
            </a:r>
          </a:p>
        </p:txBody>
      </p:sp>
      <p:grpSp>
        <p:nvGrpSpPr>
          <p:cNvPr name="Group 36" id="36"/>
          <p:cNvGrpSpPr/>
          <p:nvPr/>
        </p:nvGrpSpPr>
        <p:grpSpPr>
          <a:xfrm rot="-10630906">
            <a:off x="7877427" y="7611302"/>
            <a:ext cx="18788758" cy="9328392"/>
            <a:chOff x="0" y="0"/>
            <a:chExt cx="1557574" cy="773317"/>
          </a:xfrm>
        </p:grpSpPr>
        <p:sp>
          <p:nvSpPr>
            <p:cNvPr name="Freeform 37" id="37"/>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38" id="38"/>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035888" y="9235036"/>
            <a:ext cx="21518857" cy="2096422"/>
            <a:chOff x="0" y="0"/>
            <a:chExt cx="5667518" cy="552144"/>
          </a:xfrm>
        </p:grpSpPr>
        <p:sp>
          <p:nvSpPr>
            <p:cNvPr name="Freeform 3" id="3"/>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4" id="4"/>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33555" y="3891671"/>
            <a:ext cx="773156" cy="773156"/>
          </a:xfrm>
          <a:custGeom>
            <a:avLst/>
            <a:gdLst/>
            <a:ahLst/>
            <a:cxnLst/>
            <a:rect r="r" b="b" t="t" l="l"/>
            <a:pathLst>
              <a:path h="773156" w="773156">
                <a:moveTo>
                  <a:pt x="0" y="0"/>
                </a:moveTo>
                <a:lnTo>
                  <a:pt x="773156" y="0"/>
                </a:lnTo>
                <a:lnTo>
                  <a:pt x="773156" y="773156"/>
                </a:lnTo>
                <a:lnTo>
                  <a:pt x="0" y="773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7472" y="4847179"/>
            <a:ext cx="1015263" cy="1015263"/>
          </a:xfrm>
          <a:custGeom>
            <a:avLst/>
            <a:gdLst/>
            <a:ahLst/>
            <a:cxnLst/>
            <a:rect r="r" b="b" t="t" l="l"/>
            <a:pathLst>
              <a:path h="1015263" w="1015263">
                <a:moveTo>
                  <a:pt x="0" y="0"/>
                </a:moveTo>
                <a:lnTo>
                  <a:pt x="1015264" y="0"/>
                </a:lnTo>
                <a:lnTo>
                  <a:pt x="1015264" y="1015264"/>
                </a:lnTo>
                <a:lnTo>
                  <a:pt x="0" y="1015264"/>
                </a:lnTo>
                <a:lnTo>
                  <a:pt x="0" y="0"/>
                </a:lnTo>
                <a:close/>
              </a:path>
            </a:pathLst>
          </a:custGeom>
          <a:blipFill>
            <a:blip r:embed="rId4"/>
            <a:stretch>
              <a:fillRect l="0" t="0" r="0" b="0"/>
            </a:stretch>
          </a:blipFill>
        </p:spPr>
      </p:sp>
      <p:sp>
        <p:nvSpPr>
          <p:cNvPr name="Freeform 7" id="7"/>
          <p:cNvSpPr/>
          <p:nvPr/>
        </p:nvSpPr>
        <p:spPr>
          <a:xfrm flipH="false" flipV="false" rot="0">
            <a:off x="8800535" y="465749"/>
            <a:ext cx="6793115" cy="5596600"/>
          </a:xfrm>
          <a:custGeom>
            <a:avLst/>
            <a:gdLst/>
            <a:ahLst/>
            <a:cxnLst/>
            <a:rect r="r" b="b" t="t" l="l"/>
            <a:pathLst>
              <a:path h="5596600" w="6793115">
                <a:moveTo>
                  <a:pt x="0" y="0"/>
                </a:moveTo>
                <a:lnTo>
                  <a:pt x="6793115" y="0"/>
                </a:lnTo>
                <a:lnTo>
                  <a:pt x="6793115" y="5596600"/>
                </a:lnTo>
                <a:lnTo>
                  <a:pt x="0" y="5596600"/>
                </a:lnTo>
                <a:lnTo>
                  <a:pt x="0" y="0"/>
                </a:lnTo>
                <a:close/>
              </a:path>
            </a:pathLst>
          </a:custGeom>
          <a:blipFill>
            <a:blip r:embed="rId5"/>
            <a:stretch>
              <a:fillRect l="0" t="0" r="0" b="0"/>
            </a:stretch>
          </a:blipFill>
        </p:spPr>
      </p:sp>
      <p:sp>
        <p:nvSpPr>
          <p:cNvPr name="TextBox 8" id="8"/>
          <p:cNvSpPr txBox="true"/>
          <p:nvPr/>
        </p:nvSpPr>
        <p:spPr>
          <a:xfrm rot="0">
            <a:off x="2262736" y="3987582"/>
            <a:ext cx="6194406" cy="155257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1 000+ CORD v2 görseli </a:t>
            </a:r>
          </a:p>
          <a:p>
            <a:pPr algn="just">
              <a:lnSpc>
                <a:spcPts val="4199"/>
              </a:lnSpc>
            </a:pPr>
          </a:p>
          <a:p>
            <a:pPr algn="just">
              <a:lnSpc>
                <a:spcPts val="4199"/>
              </a:lnSpc>
            </a:pPr>
            <a:r>
              <a:rPr lang="en-US" sz="2999">
                <a:solidFill>
                  <a:srgbClr val="1E1E1E"/>
                </a:solidFill>
                <a:latin typeface="Open Sauce"/>
                <a:ea typeface="Open Sauce"/>
                <a:cs typeface="Open Sauce"/>
                <a:sym typeface="Open Sauce"/>
              </a:rPr>
              <a:t>Roboflow’da manuel etiketleme</a:t>
            </a:r>
          </a:p>
        </p:txBody>
      </p:sp>
      <p:sp>
        <p:nvSpPr>
          <p:cNvPr name="TextBox 9" id="9"/>
          <p:cNvSpPr txBox="true"/>
          <p:nvPr/>
        </p:nvSpPr>
        <p:spPr>
          <a:xfrm rot="0">
            <a:off x="1690543" y="1932791"/>
            <a:ext cx="9949647"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YOLO V8</a:t>
            </a:r>
          </a:p>
        </p:txBody>
      </p:sp>
      <p:grpSp>
        <p:nvGrpSpPr>
          <p:cNvPr name="Group 10" id="10"/>
          <p:cNvGrpSpPr/>
          <p:nvPr/>
        </p:nvGrpSpPr>
        <p:grpSpPr>
          <a:xfrm rot="0">
            <a:off x="7424017" y="-6859967"/>
            <a:ext cx="18788758" cy="9328392"/>
            <a:chOff x="0" y="0"/>
            <a:chExt cx="1557574" cy="773317"/>
          </a:xfrm>
        </p:grpSpPr>
        <p:sp>
          <p:nvSpPr>
            <p:cNvPr name="Freeform 11" id="11"/>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12" id="12"/>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2262736" y="5911445"/>
            <a:ext cx="5434171" cy="33902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Open Sauce"/>
                <a:ea typeface="Open Sauce"/>
                <a:cs typeface="Open Sauce"/>
                <a:sym typeface="Open Sauce"/>
              </a:rPr>
              <a:t>Augment</a:t>
            </a:r>
            <a:r>
              <a:rPr lang="en-US" sz="1899">
                <a:solidFill>
                  <a:srgbClr val="000000"/>
                </a:solidFill>
                <a:latin typeface="Open Sauce"/>
                <a:ea typeface="Open Sauce"/>
                <a:cs typeface="Open Sauce"/>
                <a:sym typeface="Open Sauce"/>
              </a:rPr>
              <a:t>ations adımı</a:t>
            </a:r>
          </a:p>
          <a:p>
            <a:pPr algn="l">
              <a:lnSpc>
                <a:spcPts val="2659"/>
              </a:lnSpc>
              <a:spcBef>
                <a:spcPct val="0"/>
              </a:spcBef>
            </a:pPr>
            <a:r>
              <a:rPr lang="en-US" sz="1899">
                <a:solidFill>
                  <a:srgbClr val="000000"/>
                </a:solidFill>
                <a:latin typeface="Open Sauce"/>
                <a:ea typeface="Open Sauce"/>
                <a:cs typeface="Open Sauce"/>
                <a:sym typeface="Open Sauce"/>
              </a:rPr>
              <a:t>Outputs per training example: 3</a:t>
            </a:r>
          </a:p>
          <a:p>
            <a:pPr algn="l">
              <a:lnSpc>
                <a:spcPts val="2659"/>
              </a:lnSpc>
              <a:spcBef>
                <a:spcPct val="0"/>
              </a:spcBef>
            </a:pPr>
            <a:r>
              <a:rPr lang="en-US" sz="1899">
                <a:solidFill>
                  <a:srgbClr val="000000"/>
                </a:solidFill>
                <a:latin typeface="Open Sauce"/>
                <a:ea typeface="Open Sauce"/>
                <a:cs typeface="Open Sauce"/>
                <a:sym typeface="Open Sauce"/>
              </a:rPr>
              <a:t>Crop: 0% Minimum Zoom, 20% Maximum Zoom</a:t>
            </a:r>
          </a:p>
          <a:p>
            <a:pPr algn="l">
              <a:lnSpc>
                <a:spcPts val="2659"/>
              </a:lnSpc>
              <a:spcBef>
                <a:spcPct val="0"/>
              </a:spcBef>
            </a:pPr>
            <a:r>
              <a:rPr lang="en-US" sz="1899">
                <a:solidFill>
                  <a:srgbClr val="000000"/>
                </a:solidFill>
                <a:latin typeface="Open Sauce"/>
                <a:ea typeface="Open Sauce"/>
                <a:cs typeface="Open Sauce"/>
                <a:sym typeface="Open Sauce"/>
              </a:rPr>
              <a:t>Rotation: Between -15° and +15°</a:t>
            </a:r>
          </a:p>
          <a:p>
            <a:pPr algn="l">
              <a:lnSpc>
                <a:spcPts val="2659"/>
              </a:lnSpc>
              <a:spcBef>
                <a:spcPct val="0"/>
              </a:spcBef>
            </a:pPr>
            <a:r>
              <a:rPr lang="en-US" sz="1899">
                <a:solidFill>
                  <a:srgbClr val="000000"/>
                </a:solidFill>
                <a:latin typeface="Open Sauce"/>
                <a:ea typeface="Open Sauce"/>
                <a:cs typeface="Open Sauce"/>
                <a:sym typeface="Open Sauce"/>
              </a:rPr>
              <a:t>Shear: ±15° Horizontal, ±15° Vertical</a:t>
            </a:r>
          </a:p>
          <a:p>
            <a:pPr algn="l">
              <a:lnSpc>
                <a:spcPts val="2659"/>
              </a:lnSpc>
              <a:spcBef>
                <a:spcPct val="0"/>
              </a:spcBef>
            </a:pPr>
            <a:r>
              <a:rPr lang="en-US" sz="1899">
                <a:solidFill>
                  <a:srgbClr val="000000"/>
                </a:solidFill>
                <a:latin typeface="Open Sauce"/>
                <a:ea typeface="Open Sauce"/>
                <a:cs typeface="Open Sauce"/>
                <a:sym typeface="Open Sauce"/>
              </a:rPr>
              <a:t>Brightness: Between -15% and +15%</a:t>
            </a:r>
          </a:p>
          <a:p>
            <a:pPr algn="l">
              <a:lnSpc>
                <a:spcPts val="2659"/>
              </a:lnSpc>
              <a:spcBef>
                <a:spcPct val="0"/>
              </a:spcBef>
            </a:pPr>
            <a:r>
              <a:rPr lang="en-US" sz="1899">
                <a:solidFill>
                  <a:srgbClr val="000000"/>
                </a:solidFill>
                <a:latin typeface="Open Sauce"/>
                <a:ea typeface="Open Sauce"/>
                <a:cs typeface="Open Sauce"/>
                <a:sym typeface="Open Sauce"/>
              </a:rPr>
              <a:t>Exposure: Between -12% and +12%</a:t>
            </a:r>
          </a:p>
          <a:p>
            <a:pPr algn="l">
              <a:lnSpc>
                <a:spcPts val="2659"/>
              </a:lnSpc>
              <a:spcBef>
                <a:spcPct val="0"/>
              </a:spcBef>
            </a:pPr>
          </a:p>
          <a:p>
            <a:pPr algn="l">
              <a:lnSpc>
                <a:spcPts val="3219"/>
              </a:lnSpc>
              <a:spcBef>
                <a:spcPct val="0"/>
              </a:spcBef>
            </a:pPr>
            <a:r>
              <a:rPr lang="en-US" sz="2299">
                <a:solidFill>
                  <a:srgbClr val="000000"/>
                </a:solidFill>
                <a:latin typeface="Open Sauce"/>
                <a:ea typeface="Open Sauce"/>
                <a:cs typeface="Open Sauce"/>
                <a:sym typeface="Open Sauce"/>
              </a:rPr>
              <a:t>Çıktı: 2000+ görsel</a:t>
            </a:r>
          </a:p>
          <a:p>
            <a:pPr algn="l">
              <a:lnSpc>
                <a:spcPts val="2659"/>
              </a:lnSpc>
              <a:spcBef>
                <a:spcPct val="0"/>
              </a:spcBef>
            </a:pPr>
          </a:p>
        </p:txBody>
      </p:sp>
      <p:sp>
        <p:nvSpPr>
          <p:cNvPr name="Freeform 14" id="14"/>
          <p:cNvSpPr/>
          <p:nvPr/>
        </p:nvSpPr>
        <p:spPr>
          <a:xfrm flipH="false" flipV="false" rot="0">
            <a:off x="8275637" y="6898643"/>
            <a:ext cx="8983663" cy="2147669"/>
          </a:xfrm>
          <a:custGeom>
            <a:avLst/>
            <a:gdLst/>
            <a:ahLst/>
            <a:cxnLst/>
            <a:rect r="r" b="b" t="t" l="l"/>
            <a:pathLst>
              <a:path h="2147669" w="8983663">
                <a:moveTo>
                  <a:pt x="0" y="0"/>
                </a:moveTo>
                <a:lnTo>
                  <a:pt x="8983663" y="0"/>
                </a:lnTo>
                <a:lnTo>
                  <a:pt x="8983663" y="2147668"/>
                </a:lnTo>
                <a:lnTo>
                  <a:pt x="0" y="2147668"/>
                </a:lnTo>
                <a:lnTo>
                  <a:pt x="0" y="0"/>
                </a:lnTo>
                <a:close/>
              </a:path>
            </a:pathLst>
          </a:custGeom>
          <a:blipFill>
            <a:blip r:embed="rId6"/>
            <a:stretch>
              <a:fillRect l="-3140" t="-7213" r="0" b="-64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334555" y="2148401"/>
            <a:ext cx="3686681" cy="2677987"/>
          </a:xfrm>
          <a:custGeom>
            <a:avLst/>
            <a:gdLst/>
            <a:ahLst/>
            <a:cxnLst/>
            <a:rect r="r" b="b" t="t" l="l"/>
            <a:pathLst>
              <a:path h="2677987" w="3686681">
                <a:moveTo>
                  <a:pt x="0" y="0"/>
                </a:moveTo>
                <a:lnTo>
                  <a:pt x="3686681" y="0"/>
                </a:lnTo>
                <a:lnTo>
                  <a:pt x="3686681" y="2677987"/>
                </a:lnTo>
                <a:lnTo>
                  <a:pt x="0" y="2677987"/>
                </a:lnTo>
                <a:lnTo>
                  <a:pt x="0" y="0"/>
                </a:lnTo>
                <a:close/>
              </a:path>
            </a:pathLst>
          </a:custGeom>
          <a:blipFill>
            <a:blip r:embed="rId2"/>
            <a:stretch>
              <a:fillRect l="0" t="0" r="0" b="-23671"/>
            </a:stretch>
          </a:blipFill>
        </p:spPr>
      </p:sp>
      <p:sp>
        <p:nvSpPr>
          <p:cNvPr name="Freeform 9" id="9"/>
          <p:cNvSpPr/>
          <p:nvPr/>
        </p:nvSpPr>
        <p:spPr>
          <a:xfrm flipH="false" flipV="false" rot="0">
            <a:off x="13650867" y="5546600"/>
            <a:ext cx="4093553" cy="3313402"/>
          </a:xfrm>
          <a:custGeom>
            <a:avLst/>
            <a:gdLst/>
            <a:ahLst/>
            <a:cxnLst/>
            <a:rect r="r" b="b" t="t" l="l"/>
            <a:pathLst>
              <a:path h="3313402" w="4093553">
                <a:moveTo>
                  <a:pt x="0" y="0"/>
                </a:moveTo>
                <a:lnTo>
                  <a:pt x="4093553" y="0"/>
                </a:lnTo>
                <a:lnTo>
                  <a:pt x="4093553" y="3313402"/>
                </a:lnTo>
                <a:lnTo>
                  <a:pt x="0" y="3313402"/>
                </a:lnTo>
                <a:lnTo>
                  <a:pt x="0" y="0"/>
                </a:lnTo>
                <a:close/>
              </a:path>
            </a:pathLst>
          </a:custGeom>
          <a:blipFill>
            <a:blip r:embed="rId3"/>
            <a:stretch>
              <a:fillRect l="0" t="-1427" r="0" b="-9558"/>
            </a:stretch>
          </a:blipFill>
        </p:spPr>
      </p:sp>
      <p:sp>
        <p:nvSpPr>
          <p:cNvPr name="Freeform 10" id="10"/>
          <p:cNvSpPr/>
          <p:nvPr/>
        </p:nvSpPr>
        <p:spPr>
          <a:xfrm flipH="false" flipV="false" rot="-3409804">
            <a:off x="14338076" y="1614412"/>
            <a:ext cx="1789938" cy="4114800"/>
          </a:xfrm>
          <a:custGeom>
            <a:avLst/>
            <a:gdLst/>
            <a:ahLst/>
            <a:cxnLst/>
            <a:rect r="r" b="b" t="t" l="l"/>
            <a:pathLst>
              <a:path h="4114800" w="1789938">
                <a:moveTo>
                  <a:pt x="0" y="0"/>
                </a:moveTo>
                <a:lnTo>
                  <a:pt x="1789938" y="0"/>
                </a:lnTo>
                <a:lnTo>
                  <a:pt x="17899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1" id="11"/>
          <p:cNvSpPr txBox="true"/>
          <p:nvPr/>
        </p:nvSpPr>
        <p:spPr>
          <a:xfrm rot="0">
            <a:off x="1247472" y="963491"/>
            <a:ext cx="9949647"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DOCGEONET </a:t>
            </a:r>
          </a:p>
        </p:txBody>
      </p:sp>
      <p:sp>
        <p:nvSpPr>
          <p:cNvPr name="TextBox 12" id="12"/>
          <p:cNvSpPr txBox="true"/>
          <p:nvPr/>
        </p:nvSpPr>
        <p:spPr>
          <a:xfrm rot="0">
            <a:off x="1247472" y="2531583"/>
            <a:ext cx="6880774" cy="5470129"/>
          </a:xfrm>
          <a:prstGeom prst="rect">
            <a:avLst/>
          </a:prstGeom>
        </p:spPr>
        <p:txBody>
          <a:bodyPr anchor="t" rtlCol="false" tIns="0" lIns="0" bIns="0" rIns="0">
            <a:spAutoFit/>
          </a:bodyPr>
          <a:lstStyle/>
          <a:p>
            <a:pPr algn="l">
              <a:lnSpc>
                <a:spcPts val="4327"/>
              </a:lnSpc>
              <a:spcBef>
                <a:spcPct val="0"/>
              </a:spcBef>
            </a:pPr>
            <a:r>
              <a:rPr lang="en-US" sz="3090">
                <a:solidFill>
                  <a:srgbClr val="000000"/>
                </a:solidFill>
                <a:latin typeface="Open Sauce"/>
                <a:ea typeface="Open Sauce"/>
                <a:cs typeface="Open Sauce"/>
                <a:sym typeface="Open Sauce"/>
              </a:rPr>
              <a:t>DocGe</a:t>
            </a:r>
            <a:r>
              <a:rPr lang="en-US" sz="3090">
                <a:solidFill>
                  <a:srgbClr val="000000"/>
                </a:solidFill>
                <a:latin typeface="Open Sauce"/>
                <a:ea typeface="Open Sauce"/>
                <a:cs typeface="Open Sauce"/>
                <a:sym typeface="Open Sauce"/>
              </a:rPr>
              <a:t>oNet: Geometrik Düzeltme</a:t>
            </a:r>
          </a:p>
          <a:p>
            <a:pPr algn="l">
              <a:lnSpc>
                <a:spcPts val="4327"/>
              </a:lnSpc>
              <a:spcBef>
                <a:spcPct val="0"/>
              </a:spcBef>
            </a:pPr>
          </a:p>
          <a:p>
            <a:pPr algn="l" marL="667304" indent="-333652" lvl="1">
              <a:lnSpc>
                <a:spcPts val="4327"/>
              </a:lnSpc>
              <a:spcBef>
                <a:spcPct val="0"/>
              </a:spcBef>
              <a:buFont typeface="Arial"/>
              <a:buChar char="•"/>
            </a:pPr>
            <a:r>
              <a:rPr lang="en-US" sz="3090">
                <a:solidFill>
                  <a:srgbClr val="000000"/>
                </a:solidFill>
                <a:latin typeface="Open Sauce"/>
                <a:ea typeface="Open Sauce"/>
                <a:cs typeface="Open Sauce"/>
                <a:sym typeface="Open Sauce"/>
              </a:rPr>
              <a:t>Encoder–Decoder grid warping mimarisi</a:t>
            </a:r>
          </a:p>
          <a:p>
            <a:pPr algn="l">
              <a:lnSpc>
                <a:spcPts val="4327"/>
              </a:lnSpc>
              <a:spcBef>
                <a:spcPct val="0"/>
              </a:spcBef>
            </a:pPr>
          </a:p>
          <a:p>
            <a:pPr algn="l" marL="667304" indent="-333652" lvl="1">
              <a:lnSpc>
                <a:spcPts val="4327"/>
              </a:lnSpc>
              <a:spcBef>
                <a:spcPct val="0"/>
              </a:spcBef>
              <a:buFont typeface="Arial"/>
              <a:buChar char="•"/>
            </a:pPr>
            <a:r>
              <a:rPr lang="en-US" sz="3090">
                <a:solidFill>
                  <a:srgbClr val="000000"/>
                </a:solidFill>
                <a:latin typeface="Open Sauce"/>
                <a:ea typeface="Open Sauce"/>
                <a:cs typeface="Open Sauce"/>
                <a:sym typeface="Open Sauce"/>
              </a:rPr>
              <a:t>Eğik &amp; bükük belgelerde Donut F1’ini %8 artırdı</a:t>
            </a:r>
          </a:p>
          <a:p>
            <a:pPr algn="l">
              <a:lnSpc>
                <a:spcPts val="4327"/>
              </a:lnSpc>
              <a:spcBef>
                <a:spcPct val="0"/>
              </a:spcBef>
            </a:pPr>
          </a:p>
          <a:p>
            <a:pPr algn="l" marL="667304" indent="-333652" lvl="1">
              <a:lnSpc>
                <a:spcPts val="4327"/>
              </a:lnSpc>
              <a:spcBef>
                <a:spcPct val="0"/>
              </a:spcBef>
              <a:buFont typeface="Arial"/>
              <a:buChar char="•"/>
            </a:pPr>
            <a:r>
              <a:rPr lang="en-US" sz="3090">
                <a:solidFill>
                  <a:srgbClr val="000000"/>
                </a:solidFill>
                <a:latin typeface="Open Sauce"/>
                <a:ea typeface="Open Sauce"/>
                <a:cs typeface="Open Sauce"/>
                <a:sym typeface="Open Sauce"/>
              </a:rPr>
              <a:t>Çıktı: düzleştirilmiş belge</a:t>
            </a:r>
          </a:p>
          <a:p>
            <a:pPr algn="l">
              <a:lnSpc>
                <a:spcPts val="432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850784" y="2327123"/>
            <a:ext cx="8730666" cy="4157980"/>
          </a:xfrm>
          <a:custGeom>
            <a:avLst/>
            <a:gdLst/>
            <a:ahLst/>
            <a:cxnLst/>
            <a:rect r="r" b="b" t="t" l="l"/>
            <a:pathLst>
              <a:path h="4157980" w="8730666">
                <a:moveTo>
                  <a:pt x="0" y="0"/>
                </a:moveTo>
                <a:lnTo>
                  <a:pt x="8730666" y="0"/>
                </a:lnTo>
                <a:lnTo>
                  <a:pt x="8730666" y="4157979"/>
                </a:lnTo>
                <a:lnTo>
                  <a:pt x="0" y="4157979"/>
                </a:lnTo>
                <a:lnTo>
                  <a:pt x="0" y="0"/>
                </a:lnTo>
                <a:close/>
              </a:path>
            </a:pathLst>
          </a:custGeom>
          <a:blipFill>
            <a:blip r:embed="rId2"/>
            <a:stretch>
              <a:fillRect l="0" t="0" r="0" b="0"/>
            </a:stretch>
          </a:blipFill>
        </p:spPr>
      </p:sp>
      <p:sp>
        <p:nvSpPr>
          <p:cNvPr name="Freeform 9" id="9"/>
          <p:cNvSpPr/>
          <p:nvPr/>
        </p:nvSpPr>
        <p:spPr>
          <a:xfrm flipH="false" flipV="false" rot="0">
            <a:off x="8850784" y="6662215"/>
            <a:ext cx="4731522" cy="2395707"/>
          </a:xfrm>
          <a:custGeom>
            <a:avLst/>
            <a:gdLst/>
            <a:ahLst/>
            <a:cxnLst/>
            <a:rect r="r" b="b" t="t" l="l"/>
            <a:pathLst>
              <a:path h="2395707" w="4731522">
                <a:moveTo>
                  <a:pt x="0" y="0"/>
                </a:moveTo>
                <a:lnTo>
                  <a:pt x="4731522" y="0"/>
                </a:lnTo>
                <a:lnTo>
                  <a:pt x="4731522" y="2395707"/>
                </a:lnTo>
                <a:lnTo>
                  <a:pt x="0" y="2395707"/>
                </a:lnTo>
                <a:lnTo>
                  <a:pt x="0" y="0"/>
                </a:lnTo>
                <a:close/>
              </a:path>
            </a:pathLst>
          </a:custGeom>
          <a:blipFill>
            <a:blip r:embed="rId3"/>
            <a:stretch>
              <a:fillRect l="0" t="0" r="0" b="0"/>
            </a:stretch>
          </a:blipFill>
        </p:spPr>
      </p:sp>
      <p:sp>
        <p:nvSpPr>
          <p:cNvPr name="TextBox 10" id="10"/>
          <p:cNvSpPr txBox="true"/>
          <p:nvPr/>
        </p:nvSpPr>
        <p:spPr>
          <a:xfrm rot="0">
            <a:off x="1218897" y="887291"/>
            <a:ext cx="15671579" cy="1439832"/>
          </a:xfrm>
          <a:prstGeom prst="rect">
            <a:avLst/>
          </a:prstGeom>
        </p:spPr>
        <p:txBody>
          <a:bodyPr anchor="t" rtlCol="false" tIns="0" lIns="0" bIns="0" rIns="0">
            <a:spAutoFit/>
          </a:bodyPr>
          <a:lstStyle/>
          <a:p>
            <a:pPr algn="l">
              <a:lnSpc>
                <a:spcPts val="3648"/>
              </a:lnSpc>
            </a:pPr>
            <a:r>
              <a:rPr lang="en-US" b="true" sz="4800" spc="-38">
                <a:solidFill>
                  <a:srgbClr val="183685"/>
                </a:solidFill>
                <a:latin typeface="DM Sans Bold"/>
                <a:ea typeface="DM Sans Bold"/>
                <a:cs typeface="DM Sans Bold"/>
                <a:sym typeface="DM Sans Bold"/>
              </a:rPr>
              <a:t>DONUT + BERT NER: </a:t>
            </a:r>
          </a:p>
          <a:p>
            <a:pPr algn="l">
              <a:lnSpc>
                <a:spcPts val="3648"/>
              </a:lnSpc>
            </a:pPr>
          </a:p>
          <a:p>
            <a:pPr algn="l">
              <a:lnSpc>
                <a:spcPts val="3648"/>
              </a:lnSpc>
            </a:pPr>
            <a:r>
              <a:rPr lang="en-US" b="true" sz="4800" spc="-38">
                <a:solidFill>
                  <a:srgbClr val="183685"/>
                </a:solidFill>
                <a:latin typeface="DM Sans Bold"/>
                <a:ea typeface="DM Sans Bold"/>
                <a:cs typeface="DM Sans Bold"/>
                <a:sym typeface="DM Sans Bold"/>
              </a:rPr>
              <a:t>YAPILANDIRILMIŞ VERI ÇIKARMA</a:t>
            </a:r>
          </a:p>
        </p:txBody>
      </p:sp>
      <p:sp>
        <p:nvSpPr>
          <p:cNvPr name="TextBox 11" id="11"/>
          <p:cNvSpPr txBox="true"/>
          <p:nvPr/>
        </p:nvSpPr>
        <p:spPr>
          <a:xfrm rot="0">
            <a:off x="302110" y="2550633"/>
            <a:ext cx="8025161" cy="6390238"/>
          </a:xfrm>
          <a:prstGeom prst="rect">
            <a:avLst/>
          </a:prstGeom>
        </p:spPr>
        <p:txBody>
          <a:bodyPr anchor="t" rtlCol="false" tIns="0" lIns="0" bIns="0" rIns="0">
            <a:spAutoFit/>
          </a:bodyPr>
          <a:lstStyle/>
          <a:p>
            <a:pPr algn="l">
              <a:lnSpc>
                <a:spcPts val="3207"/>
              </a:lnSpc>
              <a:spcBef>
                <a:spcPct val="0"/>
              </a:spcBef>
            </a:pPr>
          </a:p>
          <a:p>
            <a:pPr algn="l" marL="494589" indent="-247294" lvl="1">
              <a:lnSpc>
                <a:spcPts val="3207"/>
              </a:lnSpc>
              <a:spcBef>
                <a:spcPct val="0"/>
              </a:spcBef>
              <a:buFont typeface="Arial"/>
              <a:buChar char="•"/>
            </a:pPr>
            <a:r>
              <a:rPr lang="en-US" sz="2290">
                <a:solidFill>
                  <a:srgbClr val="000000"/>
                </a:solidFill>
                <a:latin typeface="Open Sauce"/>
                <a:ea typeface="Open Sauce"/>
                <a:cs typeface="Open Sauce"/>
                <a:sym typeface="Open Sauce"/>
              </a:rPr>
              <a:t>Donut (Document Understanding Transformer)</a:t>
            </a:r>
          </a:p>
          <a:p>
            <a:pPr algn="l" marL="989177" indent="-329726" lvl="2">
              <a:lnSpc>
                <a:spcPts val="3207"/>
              </a:lnSpc>
              <a:spcBef>
                <a:spcPct val="0"/>
              </a:spcBef>
              <a:buFont typeface="Arial"/>
              <a:buChar char="⚬"/>
            </a:pPr>
            <a:r>
              <a:rPr lang="en-US" sz="2290">
                <a:solidFill>
                  <a:srgbClr val="000000"/>
                </a:solidFill>
                <a:latin typeface="Open Sauce"/>
                <a:ea typeface="Open Sauce"/>
                <a:cs typeface="Open Sauce"/>
                <a:sym typeface="Open Sauce"/>
              </a:rPr>
              <a:t>Görsel fatura girdisini doğrudan satır–satır JSON çıktısına dönüştüren Transformer mimarisi</a:t>
            </a:r>
          </a:p>
          <a:p>
            <a:pPr algn="l" marL="989177" indent="-329726" lvl="2">
              <a:lnSpc>
                <a:spcPts val="3207"/>
              </a:lnSpc>
              <a:spcBef>
                <a:spcPct val="0"/>
              </a:spcBef>
              <a:buFont typeface="Arial"/>
              <a:buChar char="⚬"/>
            </a:pPr>
            <a:r>
              <a:rPr lang="en-US" sz="2290">
                <a:solidFill>
                  <a:srgbClr val="000000"/>
                </a:solidFill>
                <a:latin typeface="Open Sauce"/>
                <a:ea typeface="Open Sauce"/>
                <a:cs typeface="Open Sauce"/>
                <a:sym typeface="Open Sauce"/>
              </a:rPr>
              <a:t>CORD v2 üzerinde ince ayar → F1 = 91,3</a:t>
            </a:r>
          </a:p>
          <a:p>
            <a:pPr algn="l" marL="989177" indent="-329726" lvl="2">
              <a:lnSpc>
                <a:spcPts val="3207"/>
              </a:lnSpc>
              <a:spcBef>
                <a:spcPct val="0"/>
              </a:spcBef>
              <a:buFont typeface="Arial"/>
              <a:buChar char="⚬"/>
            </a:pPr>
            <a:r>
              <a:rPr lang="en-US" sz="2290">
                <a:solidFill>
                  <a:srgbClr val="000000"/>
                </a:solidFill>
                <a:latin typeface="Open Sauce"/>
                <a:ea typeface="Open Sauce"/>
                <a:cs typeface="Open Sauce"/>
                <a:sym typeface="Open Sauce"/>
              </a:rPr>
              <a:t>Karmaşık tablo-satır hiyerarşisini korur; toplam, para birimi ve tarih alanlarını hatasız ayırma</a:t>
            </a:r>
          </a:p>
          <a:p>
            <a:pPr algn="l">
              <a:lnSpc>
                <a:spcPts val="3207"/>
              </a:lnSpc>
              <a:spcBef>
                <a:spcPct val="0"/>
              </a:spcBef>
            </a:pPr>
          </a:p>
          <a:p>
            <a:pPr algn="l" marL="494589" indent="-247294" lvl="1">
              <a:lnSpc>
                <a:spcPts val="3207"/>
              </a:lnSpc>
              <a:spcBef>
                <a:spcPct val="0"/>
              </a:spcBef>
              <a:buFont typeface="Arial"/>
              <a:buChar char="•"/>
            </a:pPr>
            <a:r>
              <a:rPr lang="en-US" sz="2290">
                <a:solidFill>
                  <a:srgbClr val="000000"/>
                </a:solidFill>
                <a:latin typeface="Open Sauce"/>
                <a:ea typeface="Open Sauce"/>
                <a:cs typeface="Open Sauce"/>
                <a:sym typeface="Open Sauce"/>
              </a:rPr>
              <a:t>BERT NER Katmanı</a:t>
            </a:r>
          </a:p>
          <a:p>
            <a:pPr algn="l" marL="989177" indent="-329726" lvl="2">
              <a:lnSpc>
                <a:spcPts val="3207"/>
              </a:lnSpc>
              <a:spcBef>
                <a:spcPct val="0"/>
              </a:spcBef>
              <a:buFont typeface="Arial"/>
              <a:buChar char="⚬"/>
            </a:pPr>
            <a:r>
              <a:rPr lang="en-US" sz="2290">
                <a:solidFill>
                  <a:srgbClr val="000000"/>
                </a:solidFill>
                <a:latin typeface="Open Sauce"/>
                <a:ea typeface="Open Sauce"/>
                <a:cs typeface="Open Sauce"/>
                <a:sym typeface="Open Sauce"/>
              </a:rPr>
              <a:t>Donut çıktısındaki etiketleri doğruluk ve tutarlılık açısından kontrol eder</a:t>
            </a:r>
          </a:p>
          <a:p>
            <a:pPr algn="l" marL="989177" indent="-329726" lvl="2">
              <a:lnSpc>
                <a:spcPts val="3207"/>
              </a:lnSpc>
              <a:spcBef>
                <a:spcPct val="0"/>
              </a:spcBef>
              <a:buFont typeface="Arial"/>
              <a:buChar char="⚬"/>
            </a:pPr>
            <a:r>
              <a:rPr lang="en-US" sz="2290">
                <a:solidFill>
                  <a:srgbClr val="000000"/>
                </a:solidFill>
                <a:latin typeface="Open Sauce"/>
                <a:ea typeface="Open Sauce"/>
                <a:cs typeface="Open Sauce"/>
                <a:sym typeface="Open Sauce"/>
              </a:rPr>
              <a:t>Yanlış yazımlı veya eksik tarih/tutar alanlarını tokenseviye düzeltir</a:t>
            </a:r>
          </a:p>
          <a:p>
            <a:pPr algn="l" marL="989177" indent="-329726" lvl="2">
              <a:lnSpc>
                <a:spcPts val="3207"/>
              </a:lnSpc>
              <a:spcBef>
                <a:spcPct val="0"/>
              </a:spcBef>
              <a:buFont typeface="Arial"/>
              <a:buChar char="⚬"/>
            </a:pPr>
            <a:r>
              <a:rPr lang="en-US" sz="2290">
                <a:solidFill>
                  <a:srgbClr val="000000"/>
                </a:solidFill>
                <a:latin typeface="Open Sauce"/>
                <a:ea typeface="Open Sauce"/>
                <a:cs typeface="Open Sauce"/>
                <a:sym typeface="Open Sauce"/>
              </a:rPr>
              <a:t>Ortalama doğruluk artışı: ≈ %3</a:t>
            </a:r>
          </a:p>
          <a:p>
            <a:pPr algn="l">
              <a:lnSpc>
                <a:spcPts val="3207"/>
              </a:lnSpc>
              <a:spcBef>
                <a:spcPct val="0"/>
              </a:spcBef>
            </a:pPr>
          </a:p>
          <a:p>
            <a:pPr algn="l">
              <a:lnSpc>
                <a:spcPts val="3207"/>
              </a:lnSpc>
              <a:spcBef>
                <a:spcPct val="0"/>
              </a:spcBef>
            </a:pPr>
          </a:p>
        </p:txBody>
      </p:sp>
      <p:sp>
        <p:nvSpPr>
          <p:cNvPr name="TextBox 12" id="12"/>
          <p:cNvSpPr txBox="true"/>
          <p:nvPr/>
        </p:nvSpPr>
        <p:spPr>
          <a:xfrm rot="0">
            <a:off x="13903379" y="6679286"/>
            <a:ext cx="4246404" cy="23234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uce"/>
                <a:ea typeface="Open Sauce"/>
                <a:cs typeface="Open Sauce"/>
                <a:sym typeface="Open Sauce"/>
              </a:rPr>
              <a:t>Topl</a:t>
            </a:r>
            <a:r>
              <a:rPr lang="en-US" sz="1899">
                <a:solidFill>
                  <a:srgbClr val="000000"/>
                </a:solidFill>
                <a:latin typeface="Open Sauce"/>
                <a:ea typeface="Open Sauce"/>
                <a:cs typeface="Open Sauce"/>
                <a:sym typeface="Open Sauce"/>
              </a:rPr>
              <a:t>am Süre: 6.81 saniye</a:t>
            </a:r>
          </a:p>
          <a:p>
            <a:pPr algn="ctr">
              <a:lnSpc>
                <a:spcPts val="2659"/>
              </a:lnSpc>
              <a:spcBef>
                <a:spcPct val="0"/>
              </a:spcBef>
            </a:pPr>
            <a:r>
              <a:rPr lang="en-US" sz="1899">
                <a:solidFill>
                  <a:srgbClr val="000000"/>
                </a:solidFill>
                <a:latin typeface="Open Sauce"/>
                <a:ea typeface="Open Sauce"/>
                <a:cs typeface="Open Sauce"/>
                <a:sym typeface="Open Sauce"/>
              </a:rPr>
              <a:t> - YOLO Model Yükleme: 0.03 saniye</a:t>
            </a:r>
          </a:p>
          <a:p>
            <a:pPr algn="ctr">
              <a:lnSpc>
                <a:spcPts val="2659"/>
              </a:lnSpc>
              <a:spcBef>
                <a:spcPct val="0"/>
              </a:spcBef>
            </a:pPr>
            <a:r>
              <a:rPr lang="en-US" sz="1899">
                <a:solidFill>
                  <a:srgbClr val="000000"/>
                </a:solidFill>
                <a:latin typeface="Open Sauce"/>
                <a:ea typeface="Open Sauce"/>
                <a:cs typeface="Open Sauce"/>
                <a:sym typeface="Open Sauce"/>
              </a:rPr>
              <a:t> - YOLO Tahmin: 0.1410 saniye</a:t>
            </a:r>
          </a:p>
          <a:p>
            <a:pPr algn="ctr">
              <a:lnSpc>
                <a:spcPts val="2659"/>
              </a:lnSpc>
              <a:spcBef>
                <a:spcPct val="0"/>
              </a:spcBef>
            </a:pPr>
            <a:r>
              <a:rPr lang="en-US" sz="1899">
                <a:solidFill>
                  <a:srgbClr val="000000"/>
                </a:solidFill>
                <a:latin typeface="Open Sauce"/>
                <a:ea typeface="Open Sauce"/>
                <a:cs typeface="Open Sauce"/>
                <a:sym typeface="Open Sauce"/>
              </a:rPr>
              <a:t> - Kırpma: 0.0789 saniye</a:t>
            </a:r>
          </a:p>
          <a:p>
            <a:pPr algn="ctr">
              <a:lnSpc>
                <a:spcPts val="2659"/>
              </a:lnSpc>
              <a:spcBef>
                <a:spcPct val="0"/>
              </a:spcBef>
            </a:pPr>
            <a:r>
              <a:rPr lang="en-US" sz="1899">
                <a:solidFill>
                  <a:srgbClr val="000000"/>
                </a:solidFill>
                <a:latin typeface="Open Sauce"/>
                <a:ea typeface="Open Sauce"/>
                <a:cs typeface="Open Sauce"/>
                <a:sym typeface="Open Sauce"/>
              </a:rPr>
              <a:t> - DocGeoNet Düzeltme: 5.22 saniye</a:t>
            </a:r>
          </a:p>
          <a:p>
            <a:pPr algn="ctr">
              <a:lnSpc>
                <a:spcPts val="2659"/>
              </a:lnSpc>
              <a:spcBef>
                <a:spcPct val="0"/>
              </a:spcBef>
            </a:pPr>
            <a:r>
              <a:rPr lang="en-US" sz="1899">
                <a:solidFill>
                  <a:srgbClr val="000000"/>
                </a:solidFill>
                <a:latin typeface="Open Sauce"/>
                <a:ea typeface="Open Sauce"/>
                <a:cs typeface="Open Sauce"/>
                <a:sym typeface="Open Sauce"/>
              </a:rPr>
              <a:t> - Donut Ocr ve NER: 1.08 saniye</a:t>
            </a:r>
          </a:p>
          <a:p>
            <a:pPr algn="ctr">
              <a:lnSpc>
                <a:spcPts val="26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3D8B7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48932" y="2763175"/>
            <a:ext cx="4237294" cy="6044162"/>
            <a:chOff x="0" y="0"/>
            <a:chExt cx="1115995" cy="1591878"/>
          </a:xfrm>
        </p:grpSpPr>
        <p:sp>
          <p:nvSpPr>
            <p:cNvPr name="Freeform 6" id="6"/>
            <p:cNvSpPr/>
            <p:nvPr/>
          </p:nvSpPr>
          <p:spPr>
            <a:xfrm flipH="false" flipV="false" rot="0">
              <a:off x="0" y="0"/>
              <a:ext cx="1115995" cy="1591878"/>
            </a:xfrm>
            <a:custGeom>
              <a:avLst/>
              <a:gdLst/>
              <a:ahLst/>
              <a:cxnLst/>
              <a:rect r="r" b="b" t="t" l="l"/>
              <a:pathLst>
                <a:path h="1591878" w="1115995">
                  <a:moveTo>
                    <a:pt x="82219" y="0"/>
                  </a:moveTo>
                  <a:lnTo>
                    <a:pt x="1033776" y="0"/>
                  </a:lnTo>
                  <a:cubicBezTo>
                    <a:pt x="1055582" y="0"/>
                    <a:pt x="1076495" y="8662"/>
                    <a:pt x="1091914" y="24081"/>
                  </a:cubicBezTo>
                  <a:cubicBezTo>
                    <a:pt x="1107333" y="39500"/>
                    <a:pt x="1115995" y="60413"/>
                    <a:pt x="1115995" y="82219"/>
                  </a:cubicBezTo>
                  <a:lnTo>
                    <a:pt x="1115995" y="1509659"/>
                  </a:lnTo>
                  <a:cubicBezTo>
                    <a:pt x="1115995" y="1555067"/>
                    <a:pt x="1079185" y="1591878"/>
                    <a:pt x="1033776" y="1591878"/>
                  </a:cubicBezTo>
                  <a:lnTo>
                    <a:pt x="82219" y="1591878"/>
                  </a:lnTo>
                  <a:cubicBezTo>
                    <a:pt x="60413" y="1591878"/>
                    <a:pt x="39500" y="1583216"/>
                    <a:pt x="24081" y="1567797"/>
                  </a:cubicBezTo>
                  <a:cubicBezTo>
                    <a:pt x="8662" y="1552377"/>
                    <a:pt x="0" y="1531465"/>
                    <a:pt x="0" y="1509659"/>
                  </a:cubicBezTo>
                  <a:lnTo>
                    <a:pt x="0" y="82219"/>
                  </a:lnTo>
                  <a:cubicBezTo>
                    <a:pt x="0" y="36811"/>
                    <a:pt x="36811" y="0"/>
                    <a:pt x="82219" y="0"/>
                  </a:cubicBezTo>
                  <a:close/>
                </a:path>
              </a:pathLst>
            </a:custGeom>
            <a:solidFill>
              <a:srgbClr val="000000">
                <a:alpha val="0"/>
              </a:srgbClr>
            </a:solidFill>
            <a:ln w="66675" cap="rnd">
              <a:solidFill>
                <a:srgbClr val="183685"/>
              </a:solidFill>
              <a:prstDash val="solid"/>
              <a:round/>
            </a:ln>
          </p:spPr>
        </p:sp>
        <p:sp>
          <p:nvSpPr>
            <p:cNvPr name="TextBox 7" id="7"/>
            <p:cNvSpPr txBox="true"/>
            <p:nvPr/>
          </p:nvSpPr>
          <p:spPr>
            <a:xfrm>
              <a:off x="0" y="-38100"/>
              <a:ext cx="1115995" cy="16299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444389" y="3178586"/>
            <a:ext cx="3846381" cy="5296656"/>
          </a:xfrm>
          <a:custGeom>
            <a:avLst/>
            <a:gdLst/>
            <a:ahLst/>
            <a:cxnLst/>
            <a:rect r="r" b="b" t="t" l="l"/>
            <a:pathLst>
              <a:path h="5296656" w="3846381">
                <a:moveTo>
                  <a:pt x="0" y="0"/>
                </a:moveTo>
                <a:lnTo>
                  <a:pt x="3846380" y="0"/>
                </a:lnTo>
                <a:lnTo>
                  <a:pt x="3846380" y="5296655"/>
                </a:lnTo>
                <a:lnTo>
                  <a:pt x="0" y="5296655"/>
                </a:lnTo>
                <a:lnTo>
                  <a:pt x="0" y="0"/>
                </a:lnTo>
                <a:close/>
              </a:path>
            </a:pathLst>
          </a:custGeom>
          <a:blipFill>
            <a:blip r:embed="rId2"/>
            <a:stretch>
              <a:fillRect l="0" t="0" r="0" b="0"/>
            </a:stretch>
          </a:blipFill>
        </p:spPr>
      </p:sp>
      <p:grpSp>
        <p:nvGrpSpPr>
          <p:cNvPr name="Group 9" id="9"/>
          <p:cNvGrpSpPr/>
          <p:nvPr/>
        </p:nvGrpSpPr>
        <p:grpSpPr>
          <a:xfrm rot="0">
            <a:off x="1513658" y="1877080"/>
            <a:ext cx="1772189" cy="1772189"/>
            <a:chOff x="0" y="0"/>
            <a:chExt cx="812800" cy="812800"/>
          </a:xfrm>
        </p:grpSpPr>
        <p:sp>
          <p:nvSpPr>
            <p:cNvPr name="Freeform 10" id="10"/>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3D8B7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r>
                <a:rPr lang="en-US" sz="2399">
                  <a:solidFill>
                    <a:srgbClr val="F7F7F7"/>
                  </a:solidFill>
                  <a:latin typeface="Open Sauce"/>
                  <a:ea typeface="Open Sauce"/>
                  <a:cs typeface="Open Sauce"/>
                  <a:sym typeface="Open Sauce"/>
                </a:rPr>
                <a:t>Yolo</a:t>
              </a:r>
            </a:p>
          </p:txBody>
        </p:sp>
      </p:grpSp>
      <p:grpSp>
        <p:nvGrpSpPr>
          <p:cNvPr name="Group 12" id="12"/>
          <p:cNvGrpSpPr/>
          <p:nvPr/>
        </p:nvGrpSpPr>
        <p:grpSpPr>
          <a:xfrm rot="0">
            <a:off x="-1035888" y="9235036"/>
            <a:ext cx="21518857" cy="2096422"/>
            <a:chOff x="0" y="0"/>
            <a:chExt cx="5667518" cy="552144"/>
          </a:xfrm>
        </p:grpSpPr>
        <p:sp>
          <p:nvSpPr>
            <p:cNvPr name="Freeform 13" id="13"/>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3D8B7A"/>
            </a:solidFill>
          </p:spPr>
        </p:sp>
        <p:sp>
          <p:nvSpPr>
            <p:cNvPr name="TextBox 14" id="14"/>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740568" y="1028700"/>
            <a:ext cx="3769268" cy="3769268"/>
            <a:chOff x="0" y="0"/>
            <a:chExt cx="812800" cy="812800"/>
          </a:xfrm>
        </p:grpSpPr>
        <p:sp>
          <p:nvSpPr>
            <p:cNvPr name="Freeform 16" id="16"/>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3D8B7A"/>
            </a:solidFill>
          </p:spPr>
        </p:sp>
        <p:sp>
          <p:nvSpPr>
            <p:cNvPr name="TextBox 17" id="17"/>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17602734" y="5363037"/>
            <a:ext cx="2801574" cy="2801574"/>
            <a:chOff x="0" y="0"/>
            <a:chExt cx="812800" cy="812800"/>
          </a:xfrm>
        </p:grpSpPr>
        <p:sp>
          <p:nvSpPr>
            <p:cNvPr name="Freeform 19" id="19"/>
            <p:cNvSpPr/>
            <p:nvPr/>
          </p:nvSpPr>
          <p:spPr>
            <a:xfrm flipH="false" flipV="false" rot="0">
              <a:off x="41207" y="41207"/>
              <a:ext cx="730386" cy="730386"/>
            </a:xfrm>
            <a:custGeom>
              <a:avLst/>
              <a:gdLst/>
              <a:ahLst/>
              <a:cxnLst/>
              <a:rect r="r" b="b" t="t" l="l"/>
              <a:pathLst>
                <a:path h="730386" w="730386">
                  <a:moveTo>
                    <a:pt x="435538" y="29138"/>
                  </a:moveTo>
                  <a:lnTo>
                    <a:pt x="701248" y="294848"/>
                  </a:lnTo>
                  <a:cubicBezTo>
                    <a:pt x="719905" y="313505"/>
                    <a:pt x="730386" y="338808"/>
                    <a:pt x="730386" y="365193"/>
                  </a:cubicBezTo>
                  <a:cubicBezTo>
                    <a:pt x="730386" y="391578"/>
                    <a:pt x="719905" y="416881"/>
                    <a:pt x="701248" y="435538"/>
                  </a:cubicBezTo>
                  <a:lnTo>
                    <a:pt x="435538" y="701248"/>
                  </a:lnTo>
                  <a:cubicBezTo>
                    <a:pt x="416881" y="719905"/>
                    <a:pt x="391578" y="730386"/>
                    <a:pt x="365193" y="730386"/>
                  </a:cubicBezTo>
                  <a:cubicBezTo>
                    <a:pt x="338808" y="730386"/>
                    <a:pt x="313505" y="719905"/>
                    <a:pt x="294848" y="701248"/>
                  </a:cubicBezTo>
                  <a:lnTo>
                    <a:pt x="29138" y="435538"/>
                  </a:lnTo>
                  <a:cubicBezTo>
                    <a:pt x="10481" y="416881"/>
                    <a:pt x="0" y="391578"/>
                    <a:pt x="0" y="365193"/>
                  </a:cubicBezTo>
                  <a:cubicBezTo>
                    <a:pt x="0" y="338808"/>
                    <a:pt x="10481" y="313505"/>
                    <a:pt x="29138" y="294848"/>
                  </a:cubicBezTo>
                  <a:lnTo>
                    <a:pt x="294848" y="29138"/>
                  </a:lnTo>
                  <a:cubicBezTo>
                    <a:pt x="313505" y="10481"/>
                    <a:pt x="338808" y="0"/>
                    <a:pt x="365193" y="0"/>
                  </a:cubicBezTo>
                  <a:cubicBezTo>
                    <a:pt x="391578" y="0"/>
                    <a:pt x="416881" y="10481"/>
                    <a:pt x="435538" y="29138"/>
                  </a:cubicBezTo>
                  <a:close/>
                </a:path>
              </a:pathLst>
            </a:custGeom>
            <a:solidFill>
              <a:srgbClr val="3D8B7A"/>
            </a:solidFill>
          </p:spPr>
        </p:sp>
        <p:sp>
          <p:nvSpPr>
            <p:cNvPr name="TextBox 20" id="20"/>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3144393" y="791585"/>
            <a:ext cx="11999214" cy="1184910"/>
          </a:xfrm>
          <a:prstGeom prst="rect">
            <a:avLst/>
          </a:prstGeom>
        </p:spPr>
        <p:txBody>
          <a:bodyPr anchor="t" rtlCol="false" tIns="0" lIns="0" bIns="0" rIns="0">
            <a:spAutoFit/>
          </a:bodyPr>
          <a:lstStyle/>
          <a:p>
            <a:pPr algn="ctr">
              <a:lnSpc>
                <a:spcPts val="8640"/>
              </a:lnSpc>
            </a:pPr>
            <a:r>
              <a:rPr lang="en-US" b="true" sz="9600">
                <a:solidFill>
                  <a:srgbClr val="183685"/>
                </a:solidFill>
                <a:latin typeface="DM Sans Bold"/>
                <a:ea typeface="DM Sans Bold"/>
                <a:cs typeface="DM Sans Bold"/>
                <a:sym typeface="DM Sans Bold"/>
              </a:rPr>
              <a:t>ÖRNEK FATURA</a:t>
            </a:r>
          </a:p>
        </p:txBody>
      </p:sp>
      <p:grpSp>
        <p:nvGrpSpPr>
          <p:cNvPr name="Group 22" id="22"/>
          <p:cNvGrpSpPr/>
          <p:nvPr/>
        </p:nvGrpSpPr>
        <p:grpSpPr>
          <a:xfrm rot="0">
            <a:off x="7392990" y="2784004"/>
            <a:ext cx="4237294" cy="6044162"/>
            <a:chOff x="0" y="0"/>
            <a:chExt cx="1115995" cy="1591878"/>
          </a:xfrm>
        </p:grpSpPr>
        <p:sp>
          <p:nvSpPr>
            <p:cNvPr name="Freeform 23" id="23"/>
            <p:cNvSpPr/>
            <p:nvPr/>
          </p:nvSpPr>
          <p:spPr>
            <a:xfrm flipH="false" flipV="false" rot="0">
              <a:off x="0" y="0"/>
              <a:ext cx="1115995" cy="1591878"/>
            </a:xfrm>
            <a:custGeom>
              <a:avLst/>
              <a:gdLst/>
              <a:ahLst/>
              <a:cxnLst/>
              <a:rect r="r" b="b" t="t" l="l"/>
              <a:pathLst>
                <a:path h="1591878" w="1115995">
                  <a:moveTo>
                    <a:pt x="82219" y="0"/>
                  </a:moveTo>
                  <a:lnTo>
                    <a:pt x="1033776" y="0"/>
                  </a:lnTo>
                  <a:cubicBezTo>
                    <a:pt x="1055582" y="0"/>
                    <a:pt x="1076495" y="8662"/>
                    <a:pt x="1091914" y="24081"/>
                  </a:cubicBezTo>
                  <a:cubicBezTo>
                    <a:pt x="1107333" y="39500"/>
                    <a:pt x="1115995" y="60413"/>
                    <a:pt x="1115995" y="82219"/>
                  </a:cubicBezTo>
                  <a:lnTo>
                    <a:pt x="1115995" y="1509659"/>
                  </a:lnTo>
                  <a:cubicBezTo>
                    <a:pt x="1115995" y="1555067"/>
                    <a:pt x="1079185" y="1591878"/>
                    <a:pt x="1033776" y="1591878"/>
                  </a:cubicBezTo>
                  <a:lnTo>
                    <a:pt x="82219" y="1591878"/>
                  </a:lnTo>
                  <a:cubicBezTo>
                    <a:pt x="60413" y="1591878"/>
                    <a:pt x="39500" y="1583216"/>
                    <a:pt x="24081" y="1567797"/>
                  </a:cubicBezTo>
                  <a:cubicBezTo>
                    <a:pt x="8662" y="1552377"/>
                    <a:pt x="0" y="1531465"/>
                    <a:pt x="0" y="1509659"/>
                  </a:cubicBezTo>
                  <a:lnTo>
                    <a:pt x="0" y="82219"/>
                  </a:lnTo>
                  <a:cubicBezTo>
                    <a:pt x="0" y="36811"/>
                    <a:pt x="36811" y="0"/>
                    <a:pt x="82219" y="0"/>
                  </a:cubicBezTo>
                  <a:close/>
                </a:path>
              </a:pathLst>
            </a:custGeom>
            <a:solidFill>
              <a:srgbClr val="000000">
                <a:alpha val="0"/>
              </a:srgbClr>
            </a:solidFill>
            <a:ln w="66675" cap="rnd">
              <a:solidFill>
                <a:srgbClr val="183685"/>
              </a:solidFill>
              <a:prstDash val="solid"/>
              <a:round/>
            </a:ln>
          </p:spPr>
        </p:sp>
        <p:sp>
          <p:nvSpPr>
            <p:cNvPr name="TextBox 24" id="24"/>
            <p:cNvSpPr txBox="true"/>
            <p:nvPr/>
          </p:nvSpPr>
          <p:spPr>
            <a:xfrm>
              <a:off x="0" y="-38100"/>
              <a:ext cx="1115995" cy="1629978"/>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7905451" y="2829292"/>
            <a:ext cx="3497913" cy="5978044"/>
          </a:xfrm>
          <a:custGeom>
            <a:avLst/>
            <a:gdLst/>
            <a:ahLst/>
            <a:cxnLst/>
            <a:rect r="r" b="b" t="t" l="l"/>
            <a:pathLst>
              <a:path h="5978044" w="3497913">
                <a:moveTo>
                  <a:pt x="0" y="0"/>
                </a:moveTo>
                <a:lnTo>
                  <a:pt x="3497914" y="0"/>
                </a:lnTo>
                <a:lnTo>
                  <a:pt x="3497914" y="5978044"/>
                </a:lnTo>
                <a:lnTo>
                  <a:pt x="0" y="5978044"/>
                </a:lnTo>
                <a:lnTo>
                  <a:pt x="0" y="0"/>
                </a:lnTo>
                <a:close/>
              </a:path>
            </a:pathLst>
          </a:custGeom>
          <a:blipFill>
            <a:blip r:embed="rId3"/>
            <a:stretch>
              <a:fillRect l="0" t="-8287" r="0" b="-3085"/>
            </a:stretch>
          </a:blipFill>
        </p:spPr>
      </p:sp>
      <p:grpSp>
        <p:nvGrpSpPr>
          <p:cNvPr name="Group 26" id="26"/>
          <p:cNvGrpSpPr/>
          <p:nvPr/>
        </p:nvGrpSpPr>
        <p:grpSpPr>
          <a:xfrm rot="0">
            <a:off x="6657716" y="1897909"/>
            <a:ext cx="1772189" cy="1772189"/>
            <a:chOff x="0" y="0"/>
            <a:chExt cx="812800" cy="812800"/>
          </a:xfrm>
        </p:grpSpPr>
        <p:sp>
          <p:nvSpPr>
            <p:cNvPr name="Freeform 27" id="27"/>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3D8B7A"/>
            </a:solidFill>
          </p:spPr>
        </p:sp>
        <p:sp>
          <p:nvSpPr>
            <p:cNvPr name="TextBox 28" id="28"/>
            <p:cNvSpPr txBox="true"/>
            <p:nvPr/>
          </p:nvSpPr>
          <p:spPr>
            <a:xfrm>
              <a:off x="139700" y="92075"/>
              <a:ext cx="533400" cy="581025"/>
            </a:xfrm>
            <a:prstGeom prst="rect">
              <a:avLst/>
            </a:prstGeom>
          </p:spPr>
          <p:txBody>
            <a:bodyPr anchor="ctr" rtlCol="false" tIns="50800" lIns="50800" bIns="50800" rIns="50800"/>
            <a:lstStyle/>
            <a:p>
              <a:pPr algn="ctr">
                <a:lnSpc>
                  <a:spcPts val="3359"/>
                </a:lnSpc>
              </a:pPr>
              <a:r>
                <a:rPr lang="en-US" sz="2399">
                  <a:solidFill>
                    <a:srgbClr val="F7F7F7"/>
                  </a:solidFill>
                  <a:latin typeface="Open Sauce"/>
                  <a:ea typeface="Open Sauce"/>
                  <a:cs typeface="Open Sauce"/>
                  <a:sym typeface="Open Sauce"/>
                </a:rPr>
                <a:t>Crop</a:t>
              </a:r>
            </a:p>
          </p:txBody>
        </p:sp>
      </p:grpSp>
      <p:grpSp>
        <p:nvGrpSpPr>
          <p:cNvPr name="Group 29" id="29"/>
          <p:cNvGrpSpPr/>
          <p:nvPr/>
        </p:nvGrpSpPr>
        <p:grpSpPr>
          <a:xfrm rot="0">
            <a:off x="12537048" y="2804833"/>
            <a:ext cx="4237294" cy="6044162"/>
            <a:chOff x="0" y="0"/>
            <a:chExt cx="1115995" cy="1591878"/>
          </a:xfrm>
        </p:grpSpPr>
        <p:sp>
          <p:nvSpPr>
            <p:cNvPr name="Freeform 30" id="30"/>
            <p:cNvSpPr/>
            <p:nvPr/>
          </p:nvSpPr>
          <p:spPr>
            <a:xfrm flipH="false" flipV="false" rot="0">
              <a:off x="0" y="0"/>
              <a:ext cx="1115995" cy="1591878"/>
            </a:xfrm>
            <a:custGeom>
              <a:avLst/>
              <a:gdLst/>
              <a:ahLst/>
              <a:cxnLst/>
              <a:rect r="r" b="b" t="t" l="l"/>
              <a:pathLst>
                <a:path h="1591878" w="1115995">
                  <a:moveTo>
                    <a:pt x="82219" y="0"/>
                  </a:moveTo>
                  <a:lnTo>
                    <a:pt x="1033776" y="0"/>
                  </a:lnTo>
                  <a:cubicBezTo>
                    <a:pt x="1055582" y="0"/>
                    <a:pt x="1076495" y="8662"/>
                    <a:pt x="1091914" y="24081"/>
                  </a:cubicBezTo>
                  <a:cubicBezTo>
                    <a:pt x="1107333" y="39500"/>
                    <a:pt x="1115995" y="60413"/>
                    <a:pt x="1115995" y="82219"/>
                  </a:cubicBezTo>
                  <a:lnTo>
                    <a:pt x="1115995" y="1509659"/>
                  </a:lnTo>
                  <a:cubicBezTo>
                    <a:pt x="1115995" y="1555067"/>
                    <a:pt x="1079185" y="1591878"/>
                    <a:pt x="1033776" y="1591878"/>
                  </a:cubicBezTo>
                  <a:lnTo>
                    <a:pt x="82219" y="1591878"/>
                  </a:lnTo>
                  <a:cubicBezTo>
                    <a:pt x="60413" y="1591878"/>
                    <a:pt x="39500" y="1583216"/>
                    <a:pt x="24081" y="1567797"/>
                  </a:cubicBezTo>
                  <a:cubicBezTo>
                    <a:pt x="8662" y="1552377"/>
                    <a:pt x="0" y="1531465"/>
                    <a:pt x="0" y="1509659"/>
                  </a:cubicBezTo>
                  <a:lnTo>
                    <a:pt x="0" y="82219"/>
                  </a:lnTo>
                  <a:cubicBezTo>
                    <a:pt x="0" y="36811"/>
                    <a:pt x="36811" y="0"/>
                    <a:pt x="82219" y="0"/>
                  </a:cubicBezTo>
                  <a:close/>
                </a:path>
              </a:pathLst>
            </a:custGeom>
            <a:solidFill>
              <a:srgbClr val="000000">
                <a:alpha val="0"/>
              </a:srgbClr>
            </a:solidFill>
            <a:ln w="66675" cap="rnd">
              <a:solidFill>
                <a:srgbClr val="183685"/>
              </a:solidFill>
              <a:prstDash val="solid"/>
              <a:round/>
            </a:ln>
          </p:spPr>
        </p:sp>
        <p:sp>
          <p:nvSpPr>
            <p:cNvPr name="TextBox 31" id="31"/>
            <p:cNvSpPr txBox="true"/>
            <p:nvPr/>
          </p:nvSpPr>
          <p:spPr>
            <a:xfrm>
              <a:off x="0" y="-38100"/>
              <a:ext cx="1115995" cy="1629978"/>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3120442" y="3055775"/>
            <a:ext cx="2992135" cy="5458962"/>
          </a:xfrm>
          <a:custGeom>
            <a:avLst/>
            <a:gdLst/>
            <a:ahLst/>
            <a:cxnLst/>
            <a:rect r="r" b="b" t="t" l="l"/>
            <a:pathLst>
              <a:path h="5458962" w="2992135">
                <a:moveTo>
                  <a:pt x="0" y="0"/>
                </a:moveTo>
                <a:lnTo>
                  <a:pt x="2992135" y="0"/>
                </a:lnTo>
                <a:lnTo>
                  <a:pt x="2992135" y="5458961"/>
                </a:lnTo>
                <a:lnTo>
                  <a:pt x="0" y="5458961"/>
                </a:lnTo>
                <a:lnTo>
                  <a:pt x="0" y="0"/>
                </a:lnTo>
                <a:close/>
              </a:path>
            </a:pathLst>
          </a:custGeom>
          <a:blipFill>
            <a:blip r:embed="rId4"/>
            <a:stretch>
              <a:fillRect l="-32645" t="-11299" r="-34409" b="0"/>
            </a:stretch>
          </a:blipFill>
        </p:spPr>
      </p:sp>
      <p:grpSp>
        <p:nvGrpSpPr>
          <p:cNvPr name="Group 33" id="33"/>
          <p:cNvGrpSpPr/>
          <p:nvPr/>
        </p:nvGrpSpPr>
        <p:grpSpPr>
          <a:xfrm rot="0">
            <a:off x="11801774" y="1918738"/>
            <a:ext cx="1772189" cy="1772189"/>
            <a:chOff x="0" y="0"/>
            <a:chExt cx="812800" cy="812800"/>
          </a:xfrm>
        </p:grpSpPr>
        <p:sp>
          <p:nvSpPr>
            <p:cNvPr name="Freeform 34" id="34"/>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3D8B7A"/>
            </a:solidFill>
          </p:spPr>
        </p:sp>
        <p:sp>
          <p:nvSpPr>
            <p:cNvPr name="TextBox 35" id="35"/>
            <p:cNvSpPr txBox="true"/>
            <p:nvPr/>
          </p:nvSpPr>
          <p:spPr>
            <a:xfrm>
              <a:off x="139700" y="92075"/>
              <a:ext cx="533400" cy="581025"/>
            </a:xfrm>
            <a:prstGeom prst="rect">
              <a:avLst/>
            </a:prstGeom>
          </p:spPr>
          <p:txBody>
            <a:bodyPr anchor="ctr" rtlCol="false" tIns="50800" lIns="50800" bIns="50800" rIns="50800"/>
            <a:lstStyle/>
            <a:p>
              <a:pPr algn="ctr">
                <a:lnSpc>
                  <a:spcPts val="2939"/>
                </a:lnSpc>
              </a:pPr>
              <a:r>
                <a:rPr lang="en-US" sz="2099">
                  <a:solidFill>
                    <a:srgbClr val="F7F7F7"/>
                  </a:solidFill>
                  <a:latin typeface="Open Sauce"/>
                  <a:ea typeface="Open Sauce"/>
                  <a:cs typeface="Open Sauce"/>
                  <a:sym typeface="Open Sauce"/>
                </a:rPr>
                <a:t>DocGeoNet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DAGqr13jPNQ</dc:identifier>
  <dcterms:modified xsi:type="dcterms:W3CDTF">2011-08-01T06:04:30Z</dcterms:modified>
  <cp:revision>1</cp:revision>
  <dc:title>White and Blue Corporate Professional Project Plan Presentation</dc:title>
</cp:coreProperties>
</file>